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1078" r:id="rId2"/>
    <p:sldId id="1080" r:id="rId3"/>
    <p:sldId id="1065" r:id="rId4"/>
    <p:sldId id="1072" r:id="rId5"/>
    <p:sldId id="1066" r:id="rId6"/>
    <p:sldId id="1076" r:id="rId7"/>
    <p:sldId id="1062" r:id="rId8"/>
    <p:sldId id="1079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BD06"/>
    <a:srgbClr val="8BAE45"/>
    <a:srgbClr val="355E29"/>
    <a:srgbClr val="7C6A1D"/>
    <a:srgbClr val="705E19"/>
    <a:srgbClr val="F0B807"/>
    <a:srgbClr val="880F95"/>
    <a:srgbClr val="842299"/>
    <a:srgbClr val="672D94"/>
    <a:srgbClr val="DEB9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31" autoAdjust="0"/>
    <p:restoredTop sz="94674"/>
  </p:normalViewPr>
  <p:slideViewPr>
    <p:cSldViewPr snapToGrid="0">
      <p:cViewPr>
        <p:scale>
          <a:sx n="86" d="100"/>
          <a:sy n="86" d="100"/>
        </p:scale>
        <p:origin x="-888" y="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CDA29F-5902-429C-B709-88F3C9EAD239}" type="doc">
      <dgm:prSet loTypeId="urn:microsoft.com/office/officeart/2005/8/layout/arrow3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479F54DE-7BC9-4B0D-83BF-E21AABACBD42}">
      <dgm:prSet phldrT="[Текст]" custT="1"/>
      <dgm:spPr/>
      <dgm:t>
        <a:bodyPr/>
        <a:lstStyle/>
        <a:p>
          <a:r>
            <a:rPr lang="ru-RU" sz="19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    </a:t>
          </a:r>
          <a:r>
            <a:rPr lang="ru-RU" sz="1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Обеспечение   безопасности   населения   и   нормативного  качества  ввода объектов капитального  строительства </a:t>
          </a:r>
        </a:p>
        <a:p>
          <a:r>
            <a:rPr lang="ru-RU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     </a:t>
          </a:r>
          <a:r>
            <a:rPr lang="ru-RU" sz="17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Применение разрешительных и принудительных механизмов</a:t>
          </a:r>
        </a:p>
      </dgm:t>
    </dgm:pt>
    <dgm:pt modelId="{F9257B65-7C0D-44AC-8676-C3689AB23BD0}" type="parTrans" cxnId="{F2834D4C-3AC9-43A1-A5CF-98FEBB554626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B8252BB6-A6B4-4F34-A8EF-8BF982EEF995}" type="sibTrans" cxnId="{F2834D4C-3AC9-43A1-A5CF-98FEBB554626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16FEC324-19B4-4FD5-B5B6-370514617EFD}">
      <dgm:prSet phldrT="[Текст]" custT="1"/>
      <dgm:spPr/>
      <dgm:t>
        <a:bodyPr/>
        <a:lstStyle/>
        <a:p>
          <a:r>
            <a:rPr lang="ru-RU" sz="17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Обеспечение   свободы    экономической   деятельности   и поддержка  организаций малого и среднего бизнеса</a:t>
          </a:r>
        </a:p>
        <a:p>
          <a:r>
            <a:rPr lang="ru-RU" sz="1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мер по снижению административных барьеров</a:t>
          </a:r>
        </a:p>
      </dgm:t>
    </dgm:pt>
    <dgm:pt modelId="{004D15B3-4587-41A2-982C-A4A92770684F}" type="parTrans" cxnId="{52C3D0F2-9C11-4A0F-B03B-E4BDE3F8DD90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C668B4E8-30CB-49AD-A89B-DB12B2EA9027}" type="sibTrans" cxnId="{52C3D0F2-9C11-4A0F-B03B-E4BDE3F8DD90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CE73CE54-07B5-2248-8A13-679BE5E9CF0B}">
      <dgm:prSet/>
      <dgm:spPr/>
      <dgm:t>
        <a:bodyPr/>
        <a:lstStyle/>
        <a:p>
          <a:endParaRPr lang="ru-RU"/>
        </a:p>
      </dgm:t>
    </dgm:pt>
    <dgm:pt modelId="{194A64F7-BAF0-064A-B8DB-76DBA6A256E8}" type="parTrans" cxnId="{CECF1BD7-7240-F349-9701-2600B11613E5}">
      <dgm:prSet/>
      <dgm:spPr/>
      <dgm:t>
        <a:bodyPr/>
        <a:lstStyle/>
        <a:p>
          <a:endParaRPr lang="ru-RU"/>
        </a:p>
      </dgm:t>
    </dgm:pt>
    <dgm:pt modelId="{1C06B323-4912-4145-8640-245E196FC0B4}" type="sibTrans" cxnId="{CECF1BD7-7240-F349-9701-2600B11613E5}">
      <dgm:prSet/>
      <dgm:spPr/>
      <dgm:t>
        <a:bodyPr/>
        <a:lstStyle/>
        <a:p>
          <a:endParaRPr lang="ru-RU"/>
        </a:p>
      </dgm:t>
    </dgm:pt>
    <dgm:pt modelId="{B2215F9F-5E8B-4141-9594-561623DE0757}">
      <dgm:prSet phldrT="[Текст]" custScaleX="202511" custScaleY="88891" custLinFactNeighborX="-3758" custLinFactNeighborY="-4131"/>
      <dgm:spPr/>
      <dgm:t>
        <a:bodyPr/>
        <a:lstStyle/>
        <a:p>
          <a:endParaRPr lang="ru-RU"/>
        </a:p>
      </dgm:t>
    </dgm:pt>
    <dgm:pt modelId="{4A279A35-89CE-4148-8D0C-EF4B7800F4EF}" type="parTrans" cxnId="{4A13A42C-718D-4149-A226-5F4E4C2587AC}">
      <dgm:prSet/>
      <dgm:spPr/>
      <dgm:t>
        <a:bodyPr/>
        <a:lstStyle/>
        <a:p>
          <a:endParaRPr lang="ru-RU"/>
        </a:p>
      </dgm:t>
    </dgm:pt>
    <dgm:pt modelId="{53F8435D-EC2B-2E4F-8AB2-FB70AA00999C}" type="sibTrans" cxnId="{4A13A42C-718D-4149-A226-5F4E4C2587AC}">
      <dgm:prSet/>
      <dgm:spPr/>
      <dgm:t>
        <a:bodyPr/>
        <a:lstStyle/>
        <a:p>
          <a:endParaRPr lang="ru-RU"/>
        </a:p>
      </dgm:t>
    </dgm:pt>
    <dgm:pt modelId="{6A70B0DF-3A0E-BD43-9187-44495890ACC1}">
      <dgm:prSet phldrT="[Текст]" custScaleX="202511" custScaleY="88891" custLinFactNeighborX="-3758" custLinFactNeighborY="-4131"/>
      <dgm:spPr/>
      <dgm:t>
        <a:bodyPr/>
        <a:lstStyle/>
        <a:p>
          <a:endParaRPr lang="ru-RU"/>
        </a:p>
      </dgm:t>
    </dgm:pt>
    <dgm:pt modelId="{EC125128-423F-E54D-9623-9DBF59F7ECB8}" type="parTrans" cxnId="{4EF5D207-B7F5-7349-9AD7-9999DA10BCCF}">
      <dgm:prSet/>
      <dgm:spPr/>
      <dgm:t>
        <a:bodyPr/>
        <a:lstStyle/>
        <a:p>
          <a:endParaRPr lang="ru-RU"/>
        </a:p>
      </dgm:t>
    </dgm:pt>
    <dgm:pt modelId="{D15C6BEA-1371-B74F-BF40-6398851C4417}" type="sibTrans" cxnId="{4EF5D207-B7F5-7349-9AD7-9999DA10BCCF}">
      <dgm:prSet/>
      <dgm:spPr/>
      <dgm:t>
        <a:bodyPr/>
        <a:lstStyle/>
        <a:p>
          <a:endParaRPr lang="ru-RU"/>
        </a:p>
      </dgm:t>
    </dgm:pt>
    <dgm:pt modelId="{506D6C2F-8A41-DD44-A279-805C48066A61}">
      <dgm:prSet phldrT="[Текст]" custScaleX="202511" custScaleY="88891" custLinFactNeighborX="-3758" custLinFactNeighborY="-4131"/>
      <dgm:spPr/>
      <dgm:t>
        <a:bodyPr/>
        <a:lstStyle/>
        <a:p>
          <a:endParaRPr lang="ru-RU"/>
        </a:p>
      </dgm:t>
    </dgm:pt>
    <dgm:pt modelId="{23F3646D-2993-8247-9BD6-D709DF126C23}" type="parTrans" cxnId="{8F67C42C-F809-9749-BA80-92A8B1E94E9D}">
      <dgm:prSet/>
      <dgm:spPr/>
      <dgm:t>
        <a:bodyPr/>
        <a:lstStyle/>
        <a:p>
          <a:endParaRPr lang="ru-RU"/>
        </a:p>
      </dgm:t>
    </dgm:pt>
    <dgm:pt modelId="{FC1CA0AC-39F2-1A43-A630-0B808A5364CD}" type="sibTrans" cxnId="{8F67C42C-F809-9749-BA80-92A8B1E94E9D}">
      <dgm:prSet/>
      <dgm:spPr/>
      <dgm:t>
        <a:bodyPr/>
        <a:lstStyle/>
        <a:p>
          <a:endParaRPr lang="ru-RU"/>
        </a:p>
      </dgm:t>
    </dgm:pt>
    <dgm:pt modelId="{B1902F60-2195-0C40-AD6D-7B6CBDB8723B}">
      <dgm:prSet phldrT="[Текст]" custScaleX="202511" custScaleY="88891" custLinFactNeighborX="-3758" custLinFactNeighborY="-4131"/>
      <dgm:spPr/>
      <dgm:t>
        <a:bodyPr/>
        <a:lstStyle/>
        <a:p>
          <a:endParaRPr lang="ru-RU"/>
        </a:p>
      </dgm:t>
    </dgm:pt>
    <dgm:pt modelId="{CDF099CC-EAB9-9240-B91E-49B5EAF10F81}" type="parTrans" cxnId="{43DB9E31-D8AC-1F40-8CDF-E87941387D3B}">
      <dgm:prSet/>
      <dgm:spPr/>
      <dgm:t>
        <a:bodyPr/>
        <a:lstStyle/>
        <a:p>
          <a:endParaRPr lang="ru-RU"/>
        </a:p>
      </dgm:t>
    </dgm:pt>
    <dgm:pt modelId="{ED0D4E3C-62B6-D940-A771-0A7F4B28CE1F}" type="sibTrans" cxnId="{43DB9E31-D8AC-1F40-8CDF-E87941387D3B}">
      <dgm:prSet/>
      <dgm:spPr/>
      <dgm:t>
        <a:bodyPr/>
        <a:lstStyle/>
        <a:p>
          <a:endParaRPr lang="ru-RU"/>
        </a:p>
      </dgm:t>
    </dgm:pt>
    <dgm:pt modelId="{5D0D1905-59E7-F147-9826-09C21509D847}">
      <dgm:prSet phldrT="[Текст]" custScaleX="208142" custScaleY="88891" custLinFactNeighborX="-3758" custLinFactNeighborY="-11762"/>
      <dgm:spPr/>
      <dgm:t>
        <a:bodyPr/>
        <a:lstStyle/>
        <a:p>
          <a:endParaRPr lang="ru-RU"/>
        </a:p>
      </dgm:t>
    </dgm:pt>
    <dgm:pt modelId="{DE4A39C6-4884-4542-8BB4-16FE6E4C6BDB}" type="parTrans" cxnId="{B98930E7-1153-A84A-A3E6-DDDB1D9EA22F}">
      <dgm:prSet/>
      <dgm:spPr/>
      <dgm:t>
        <a:bodyPr/>
        <a:lstStyle/>
        <a:p>
          <a:endParaRPr lang="ru-RU"/>
        </a:p>
      </dgm:t>
    </dgm:pt>
    <dgm:pt modelId="{DD7FF370-72A2-C041-85E5-5BB4EFE07E62}" type="sibTrans" cxnId="{B98930E7-1153-A84A-A3E6-DDDB1D9EA22F}">
      <dgm:prSet/>
      <dgm:spPr/>
      <dgm:t>
        <a:bodyPr/>
        <a:lstStyle/>
        <a:p>
          <a:endParaRPr lang="ru-RU"/>
        </a:p>
      </dgm:t>
    </dgm:pt>
    <dgm:pt modelId="{66CDBD27-11E0-4941-9110-FA64055926B9}">
      <dgm:prSet phldrT="[Текст]" custScaleX="208142" custScaleY="88891" custLinFactNeighborX="-3758" custLinFactNeighborY="-11762"/>
      <dgm:spPr/>
      <dgm:t>
        <a:bodyPr/>
        <a:lstStyle/>
        <a:p>
          <a:endParaRPr lang="ru-RU"/>
        </a:p>
      </dgm:t>
    </dgm:pt>
    <dgm:pt modelId="{609FFD39-E04E-F947-A08B-5B4860D24AE1}" type="parTrans" cxnId="{7E7C3A9C-BE7A-B442-A330-1E43F992A614}">
      <dgm:prSet/>
      <dgm:spPr/>
      <dgm:t>
        <a:bodyPr/>
        <a:lstStyle/>
        <a:p>
          <a:endParaRPr lang="ru-RU"/>
        </a:p>
      </dgm:t>
    </dgm:pt>
    <dgm:pt modelId="{07BE639B-504E-114E-96A0-39E8D39DF2BA}" type="sibTrans" cxnId="{7E7C3A9C-BE7A-B442-A330-1E43F992A614}">
      <dgm:prSet/>
      <dgm:spPr/>
      <dgm:t>
        <a:bodyPr/>
        <a:lstStyle/>
        <a:p>
          <a:endParaRPr lang="ru-RU"/>
        </a:p>
      </dgm:t>
    </dgm:pt>
    <dgm:pt modelId="{2664C023-8A88-4E87-83B8-1F7D33562270}" type="pres">
      <dgm:prSet presAssocID="{18CDA29F-5902-429C-B709-88F3C9EAD23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911209-0FC5-47C5-B8B3-7B6273B0F846}" type="pres">
      <dgm:prSet presAssocID="{18CDA29F-5902-429C-B709-88F3C9EAD239}" presName="divider" presStyleLbl="fgShp" presStyleIdx="0" presStyleCnt="1" custAng="300000" custScaleX="100000" custScaleY="227137" custLinFactNeighborX="6947" custLinFactNeighborY="-5091"/>
      <dgm:spPr>
        <a:solidFill>
          <a:srgbClr val="7C6A1D"/>
        </a:solidFill>
      </dgm:spPr>
    </dgm:pt>
    <dgm:pt modelId="{E490FE8E-EECF-46F6-B905-03D4B5C5D775}" type="pres">
      <dgm:prSet presAssocID="{479F54DE-7BC9-4B0D-83BF-E21AABACBD42}" presName="downArrow" presStyleLbl="node1" presStyleIdx="0" presStyleCnt="2" custScaleX="77357" custScaleY="49021" custLinFactNeighborX="-17050" custLinFactNeighborY="23079"/>
      <dgm:spPr>
        <a:solidFill>
          <a:schemeClr val="accent1">
            <a:lumMod val="75000"/>
          </a:schemeClr>
        </a:solidFill>
      </dgm:spPr>
    </dgm:pt>
    <dgm:pt modelId="{DD1977F6-B137-424A-88BB-08BF4835EE85}" type="pres">
      <dgm:prSet presAssocID="{479F54DE-7BC9-4B0D-83BF-E21AABACBD42}" presName="downArrowText" presStyleLbl="revTx" presStyleIdx="0" presStyleCnt="2" custScaleX="196780" custScaleY="88891" custLinFactNeighborX="1260" custLinFactNeighborY="-84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A21BA8-9F0B-4FBB-AE24-06D12FC9683C}" type="pres">
      <dgm:prSet presAssocID="{16FEC324-19B4-4FD5-B5B6-370514617EFD}" presName="upArrow" presStyleLbl="node1" presStyleIdx="1" presStyleCnt="2" custScaleX="82565" custScaleY="51183" custLinFactNeighborX="23125" custLinFactNeighborY="-22399"/>
      <dgm:spPr>
        <a:solidFill>
          <a:schemeClr val="accent1">
            <a:lumMod val="75000"/>
          </a:schemeClr>
        </a:solidFill>
      </dgm:spPr>
    </dgm:pt>
    <dgm:pt modelId="{E8CAB5B4-E63B-469E-9E37-CE6D871F5006}" type="pres">
      <dgm:prSet presAssocID="{16FEC324-19B4-4FD5-B5B6-370514617EFD}" presName="upArrowText" presStyleLbl="revTx" presStyleIdx="1" presStyleCnt="2" custScaleX="175271" custScaleY="90617" custLinFactNeighborX="-8115" custLinFactNeighborY="33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F5D207-B7F5-7349-9AD7-9999DA10BCCF}" srcId="{18CDA29F-5902-429C-B709-88F3C9EAD239}" destId="{6A70B0DF-3A0E-BD43-9187-44495890ACC1}" srcOrd="4" destOrd="0" parTransId="{EC125128-423F-E54D-9623-9DBF59F7ECB8}" sibTransId="{D15C6BEA-1371-B74F-BF40-6398851C4417}"/>
    <dgm:cxn modelId="{8F67C42C-F809-9749-BA80-92A8B1E94E9D}" srcId="{18CDA29F-5902-429C-B709-88F3C9EAD239}" destId="{506D6C2F-8A41-DD44-A279-805C48066A61}" srcOrd="5" destOrd="0" parTransId="{23F3646D-2993-8247-9BD6-D709DF126C23}" sibTransId="{FC1CA0AC-39F2-1A43-A630-0B808A5364CD}"/>
    <dgm:cxn modelId="{52C3D0F2-9C11-4A0F-B03B-E4BDE3F8DD90}" srcId="{18CDA29F-5902-429C-B709-88F3C9EAD239}" destId="{16FEC324-19B4-4FD5-B5B6-370514617EFD}" srcOrd="1" destOrd="0" parTransId="{004D15B3-4587-41A2-982C-A4A92770684F}" sibTransId="{C668B4E8-30CB-49AD-A89B-DB12B2EA9027}"/>
    <dgm:cxn modelId="{F2834D4C-3AC9-43A1-A5CF-98FEBB554626}" srcId="{18CDA29F-5902-429C-B709-88F3C9EAD239}" destId="{479F54DE-7BC9-4B0D-83BF-E21AABACBD42}" srcOrd="0" destOrd="0" parTransId="{F9257B65-7C0D-44AC-8676-C3689AB23BD0}" sibTransId="{B8252BB6-A6B4-4F34-A8EF-8BF982EEF995}"/>
    <dgm:cxn modelId="{7E7C3A9C-BE7A-B442-A330-1E43F992A614}" srcId="{18CDA29F-5902-429C-B709-88F3C9EAD239}" destId="{66CDBD27-11E0-4941-9110-FA64055926B9}" srcOrd="8" destOrd="0" parTransId="{609FFD39-E04E-F947-A08B-5B4860D24AE1}" sibTransId="{07BE639B-504E-114E-96A0-39E8D39DF2BA}"/>
    <dgm:cxn modelId="{CECF1BD7-7240-F349-9701-2600B11613E5}" srcId="{18CDA29F-5902-429C-B709-88F3C9EAD239}" destId="{CE73CE54-07B5-2248-8A13-679BE5E9CF0B}" srcOrd="2" destOrd="0" parTransId="{194A64F7-BAF0-064A-B8DB-76DBA6A256E8}" sibTransId="{1C06B323-4912-4145-8640-245E196FC0B4}"/>
    <dgm:cxn modelId="{B98930E7-1153-A84A-A3E6-DDDB1D9EA22F}" srcId="{18CDA29F-5902-429C-B709-88F3C9EAD239}" destId="{5D0D1905-59E7-F147-9826-09C21509D847}" srcOrd="7" destOrd="0" parTransId="{DE4A39C6-4884-4542-8BB4-16FE6E4C6BDB}" sibTransId="{DD7FF370-72A2-C041-85E5-5BB4EFE07E62}"/>
    <dgm:cxn modelId="{43DB9E31-D8AC-1F40-8CDF-E87941387D3B}" srcId="{18CDA29F-5902-429C-B709-88F3C9EAD239}" destId="{B1902F60-2195-0C40-AD6D-7B6CBDB8723B}" srcOrd="6" destOrd="0" parTransId="{CDF099CC-EAB9-9240-B91E-49B5EAF10F81}" sibTransId="{ED0D4E3C-62B6-D940-A771-0A7F4B28CE1F}"/>
    <dgm:cxn modelId="{4A13A42C-718D-4149-A226-5F4E4C2587AC}" srcId="{18CDA29F-5902-429C-B709-88F3C9EAD239}" destId="{B2215F9F-5E8B-4141-9594-561623DE0757}" srcOrd="3" destOrd="0" parTransId="{4A279A35-89CE-4148-8D0C-EF4B7800F4EF}" sibTransId="{53F8435D-EC2B-2E4F-8AB2-FB70AA00999C}"/>
    <dgm:cxn modelId="{5844BDAC-B11A-4BEC-A39E-DE325162AC1C}" type="presOf" srcId="{18CDA29F-5902-429C-B709-88F3C9EAD239}" destId="{2664C023-8A88-4E87-83B8-1F7D33562270}" srcOrd="0" destOrd="0" presId="urn:microsoft.com/office/officeart/2005/8/layout/arrow3"/>
    <dgm:cxn modelId="{6495E986-DDF4-4BB9-AB24-C12E94CD7439}" type="presOf" srcId="{479F54DE-7BC9-4B0D-83BF-E21AABACBD42}" destId="{DD1977F6-B137-424A-88BB-08BF4835EE85}" srcOrd="0" destOrd="0" presId="urn:microsoft.com/office/officeart/2005/8/layout/arrow3"/>
    <dgm:cxn modelId="{B88786A7-7389-4BF4-B85C-683797EDDD33}" type="presOf" srcId="{16FEC324-19B4-4FD5-B5B6-370514617EFD}" destId="{E8CAB5B4-E63B-469E-9E37-CE6D871F5006}" srcOrd="0" destOrd="0" presId="urn:microsoft.com/office/officeart/2005/8/layout/arrow3"/>
    <dgm:cxn modelId="{2A9079A7-3C35-4505-B7DA-8C4F2921592D}" type="presParOf" srcId="{2664C023-8A88-4E87-83B8-1F7D33562270}" destId="{85911209-0FC5-47C5-B8B3-7B6273B0F846}" srcOrd="0" destOrd="0" presId="urn:microsoft.com/office/officeart/2005/8/layout/arrow3"/>
    <dgm:cxn modelId="{8D4EF214-7FF3-4261-BEB1-27F4D1147DAF}" type="presParOf" srcId="{2664C023-8A88-4E87-83B8-1F7D33562270}" destId="{E490FE8E-EECF-46F6-B905-03D4B5C5D775}" srcOrd="1" destOrd="0" presId="urn:microsoft.com/office/officeart/2005/8/layout/arrow3"/>
    <dgm:cxn modelId="{05CCBC76-C5F4-4B3D-BC7F-67F57A94C432}" type="presParOf" srcId="{2664C023-8A88-4E87-83B8-1F7D33562270}" destId="{DD1977F6-B137-424A-88BB-08BF4835EE85}" srcOrd="2" destOrd="0" presId="urn:microsoft.com/office/officeart/2005/8/layout/arrow3"/>
    <dgm:cxn modelId="{F98DC811-EA62-4658-BDB8-F6714C6844ED}" type="presParOf" srcId="{2664C023-8A88-4E87-83B8-1F7D33562270}" destId="{A0A21BA8-9F0B-4FBB-AE24-06D12FC9683C}" srcOrd="3" destOrd="0" presId="urn:microsoft.com/office/officeart/2005/8/layout/arrow3"/>
    <dgm:cxn modelId="{8E7C3E06-3C2B-422D-A89B-405842D46C97}" type="presParOf" srcId="{2664C023-8A88-4E87-83B8-1F7D33562270}" destId="{E8CAB5B4-E63B-469E-9E37-CE6D871F5006}" srcOrd="4" destOrd="0" presId="urn:microsoft.com/office/officeart/2005/8/layout/arrow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911209-0FC5-47C5-B8B3-7B6273B0F846}">
      <dsp:nvSpPr>
        <dsp:cNvPr id="0" name=""/>
        <dsp:cNvSpPr/>
      </dsp:nvSpPr>
      <dsp:spPr>
        <a:xfrm>
          <a:off x="1152930" y="519260"/>
          <a:ext cx="9950525" cy="870558"/>
        </a:xfrm>
        <a:prstGeom prst="mathMinus">
          <a:avLst/>
        </a:prstGeom>
        <a:solidFill>
          <a:srgbClr val="7C6A1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90FE8E-EECF-46F6-B905-03D4B5C5D775}">
      <dsp:nvSpPr>
        <dsp:cNvPr id="0" name=""/>
        <dsp:cNvSpPr/>
      </dsp:nvSpPr>
      <dsp:spPr>
        <a:xfrm>
          <a:off x="1239873" y="466338"/>
          <a:ext cx="2798619" cy="374340"/>
        </a:xfrm>
        <a:prstGeom prst="downArrow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1977F6-B137-424A-88BB-08BF4835EE85}">
      <dsp:nvSpPr>
        <dsp:cNvPr id="0" name=""/>
        <dsp:cNvSpPr/>
      </dsp:nvSpPr>
      <dsp:spPr>
        <a:xfrm>
          <a:off x="4524080" y="0"/>
          <a:ext cx="7593709" cy="712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    </a:t>
          </a: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Обеспечение   безопасности   населения   и   нормативного  качества  ввода объектов капитального  строительства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     </a:t>
          </a:r>
          <a:r>
            <a:rPr lang="ru-RU" sz="17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Применение разрешительных и принудительных механизмов</a:t>
          </a:r>
        </a:p>
      </dsp:txBody>
      <dsp:txXfrm>
        <a:off x="4524080" y="0"/>
        <a:ext cx="7593709" cy="712740"/>
      </dsp:txXfrm>
    </dsp:sp>
    <dsp:sp modelId="{A0A21BA8-9F0B-4FBB-AE24-06D12FC9683C}">
      <dsp:nvSpPr>
        <dsp:cNvPr id="0" name=""/>
        <dsp:cNvSpPr/>
      </dsp:nvSpPr>
      <dsp:spPr>
        <a:xfrm>
          <a:off x="8146406" y="1065339"/>
          <a:ext cx="2987034" cy="390849"/>
        </a:xfrm>
        <a:prstGeom prst="upArrow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AB5B4-E63B-469E-9E37-CE6D871F5006}">
      <dsp:nvSpPr>
        <dsp:cNvPr id="0" name=""/>
        <dsp:cNvSpPr/>
      </dsp:nvSpPr>
      <dsp:spPr>
        <a:xfrm>
          <a:off x="43394" y="1171615"/>
          <a:ext cx="6763680" cy="7265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Обеспечение   свободы    экономической   деятельности   и поддержка  организаций малого и среднего бизнеса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мер по снижению административных барьеров</a:t>
          </a:r>
        </a:p>
      </dsp:txBody>
      <dsp:txXfrm>
        <a:off x="43394" y="1171615"/>
        <a:ext cx="6763680" cy="726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DAFC2-7D70-450F-A118-A39E29C50163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DDC02-C575-4D27-9069-BEA5C6CA9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090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BE5698-1E2B-47ED-8609-F7B6C5CCDAB5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959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15AA9B-0DB7-4A9C-ADBD-56AA2EB8CF2E}" type="slidenum">
              <a:rPr lang="ru-RU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41094D-3B74-41B6-9650-4B76104E8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179093B-58A4-4D65-9B38-FEAC3247E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61BAB35-97FE-44DB-B006-73C8E96E7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32E71-78DB-46D4-9CB0-76639D7AEAB9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86D58C3-F0F6-4B00-9372-7AC32279E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3F1700D-CE8D-4393-A0DB-4A331037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6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206327-24A1-47E0-851A-0745AF078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47D3A6-8E6E-4D88-97FB-DBE9641D0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D1C955D-CB9B-48BC-AD85-9CBCF39C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CE08D-65C5-4201-B41C-1591E2E72A4B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0BF3789-5B48-473F-B9F3-7F4AA820B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13E89B9-5980-46B7-854E-12CA178AA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636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57DEC5-D6A6-4B42-B50F-54D9F1CB2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FB9D623-0432-43AE-ADBF-FDCE405C9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D67F07D-3972-4D13-9E47-98DD684D3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2D2A3-5B2B-4258-9A4F-4AF46E7E21D1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53A1803-1DA5-4200-8173-9C4DE5D1A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5F3A3C5-0910-47FF-8120-199327ECC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79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055BA7B-41CD-4BBD-A7CD-71A7DE556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97420E-41A8-463E-8A93-1C327E5326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863BFB3-3C65-4902-AE06-4762207EF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9B3B45C-F674-45E2-AD9A-0860FB4D8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84633-8DDD-431E-88D5-9AF4ABFFD792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78F02EE-D3C8-4D35-ADD5-F9CA44D4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A3AE8C9-23F2-465E-9C15-4F25F3D9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777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91FE5B-978D-4A5F-B80E-B72708B8B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82F6336-F3AB-44E3-A668-5D1C28BEA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2EF3541-EEE3-4E95-92A7-981F4160D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6A50A4B-4E00-4F83-872B-688D90653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148BFCC-F20D-40CD-A6E4-FC2B9A4847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0CB390B8-7D77-4DF2-9286-8B95BA512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ED9D9-232F-4348-A2AA-B03893733B71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00C1813-4675-4A05-AC36-86A686730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173C089-1273-4E75-8CBA-742DC369A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93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7344D4-692D-436A-A1F6-924BC4C7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2B75056-A33E-48BC-81EE-714C2FAC6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3B289-2179-4CF7-A231-C66A36B5F22E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4D9C10A-7263-4C32-978E-D310E62CE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69BF8A76-7BE4-47AA-963C-4D881C03F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520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87BBDD5-5AA7-4D18-B1CB-04A4BE6E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0010-623F-4382-9F58-E0C7621188B3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A0F157D-3544-4E68-A566-0C34404B9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C6A14B3-E474-4010-BD36-FDAF3AC98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691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29744A1-895A-4F44-844E-5E2DE389E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47818D-7EA3-418F-A518-996322BA9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0920AAE-7D5D-4309-9FD0-D9C62EA35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A8A478A-5FF0-41D1-93C3-75BDC4B1E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DC765-8737-4A97-934C-CF8804B8F7EA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6DFC0C1-B867-423F-8239-C2E9B7E1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AA2B51A-FF70-43F0-A497-F0C94B04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65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4A0650-D778-4436-A9B7-9F2781C5E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64DFB9D-BEC9-417F-A712-4E74F840F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CB258089-20C2-4A35-B550-FADC065CD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B594C53-2FFD-4CDB-B282-9CF5265D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DDD36-FB0A-440A-89BC-A88DED511DA4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E7EA761-995F-400E-B512-222253AAF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C12AED2-0057-46F1-82D1-9366DCA32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38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1B4F1F-6FA4-4559-96AD-9135DEB60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F6CA9F3-51AC-4997-A18B-91C97D0DD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153EDA-44F3-433B-801F-12C731F87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607E8-89B3-4802-8D5D-378666E5555F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434FE31-FCED-4ED8-B25F-DF942F89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11F9517-6BCB-4348-A7D7-6BA0479A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75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EE920C8-2861-4F84-A2B6-7FEB4F7EE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F238EDD-0860-4A27-8451-02A48EFAE3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4503FB8-3EA2-4B09-A729-E79496AC0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14A3A-006D-4D9E-B025-F49B9F8C3E73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288332-C741-4713-A99E-9364DBDF0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D53B7F6-5C2F-4C20-A044-BFB60A54F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78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87F2F5-4CF9-4FB0-8332-4D1B61A32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E2F49C-CB7C-4CA9-ACCC-D5D74EF5A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1D62453-C64B-4263-8EEF-85D31F7A6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466D7-F739-48A5-862F-475F5919BB4C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C5102EC-49CE-44EA-89FE-856D39534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49E1727-3390-461F-AFC4-D517E7395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4AD68-1E0C-4F2E-8572-EAD81F070C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86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897958" y="6492875"/>
            <a:ext cx="294042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ECEC86E2-E47F-4892-AA7C-54616FF511AF}" type="slidenum">
              <a:rPr lang="ru-RU" altLang="ru-RU" sz="1600" b="1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1</a:t>
            </a:fld>
            <a:endParaRPr lang="ru-RU" altLang="ru-RU" sz="1600" b="1" dirty="0"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3031"/>
            <a:ext cx="12192000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endParaRPr lang="ru-RU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hangingPunct="0">
              <a:defRPr/>
            </a:pP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hangingPunct="0">
              <a:defRPr/>
            </a:pP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0" hangingPunct="0">
              <a:defRPr/>
            </a:pPr>
            <a:r>
              <a:rPr lang="ru-RU" sz="48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ru-RU" sz="5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ходе исполнения поручения Президента Российской Федерации </a:t>
            </a:r>
          </a:p>
          <a:p>
            <a:pPr algn="ctr" eaLnBrk="0" hangingPunct="0">
              <a:defRPr/>
            </a:pPr>
            <a:r>
              <a:rPr lang="ru-RU" sz="5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30.12.2021 года № Пр-2549 </a:t>
            </a:r>
          </a:p>
          <a:p>
            <a:pPr algn="ctr" eaLnBrk="0" hangingPunct="0">
              <a:defRPr/>
            </a:pPr>
            <a:endParaRPr lang="ru-RU" sz="48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endParaRPr lang="ru-RU" sz="2800" b="1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ru-RU" sz="3300" b="1" dirty="0">
                <a:solidFill>
                  <a:srgbClr val="7030A0"/>
                </a:solidFill>
                <a:cs typeface="Arial" panose="020B0604020202020204" pitchFamily="34" charset="0"/>
              </a:rPr>
              <a:t>Сопредседатель Рабочей группы РСПП         А.Ш. Шамузафаров</a:t>
            </a:r>
          </a:p>
          <a:p>
            <a:pPr algn="ctr" eaLnBrk="0" hangingPunct="0">
              <a:defRPr/>
            </a:pPr>
            <a:endParaRPr lang="ru-RU" sz="16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endParaRPr lang="ru-RU" sz="1600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algn="ctr" eaLnBrk="0" hangingPunct="0">
              <a:defRPr/>
            </a:pPr>
            <a:r>
              <a:rPr lang="ru-RU" sz="2500" b="1" dirty="0">
                <a:solidFill>
                  <a:srgbClr val="FF0000"/>
                </a:solidFill>
                <a:cs typeface="Arial" panose="020B0604020202020204" pitchFamily="34" charset="0"/>
              </a:rPr>
              <a:t>Москва, Общественная палата России, 21 марта 2022 года </a:t>
            </a:r>
            <a:r>
              <a:rPr lang="ru-RU" sz="2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3431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 rot="16200000">
            <a:off x="11609522" y="6381936"/>
            <a:ext cx="423656" cy="528471"/>
          </a:xfrm>
        </p:spPr>
        <p:txBody>
          <a:bodyPr vert="vert"/>
          <a:lstStyle/>
          <a:p>
            <a:fld id="{B19B0651-EE4F-4900-A07F-96A6BFA9D0F0}" type="slidenum">
              <a:rPr lang="ru-RU" sz="1400" b="1">
                <a:solidFill>
                  <a:schemeClr val="tx1"/>
                </a:solidFill>
              </a:rPr>
              <a:pPr/>
              <a:t>2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1965266" y="5433307"/>
            <a:ext cx="2554474" cy="1281084"/>
          </a:xfrm>
          <a:custGeom>
            <a:avLst/>
            <a:gdLst>
              <a:gd name="connsiteX0" fmla="*/ 0 w 1733826"/>
              <a:gd name="connsiteY0" fmla="*/ 202311 h 1213622"/>
              <a:gd name="connsiteX1" fmla="*/ 202311 w 1733826"/>
              <a:gd name="connsiteY1" fmla="*/ 0 h 1213622"/>
              <a:gd name="connsiteX2" fmla="*/ 1531515 w 1733826"/>
              <a:gd name="connsiteY2" fmla="*/ 0 h 1213622"/>
              <a:gd name="connsiteX3" fmla="*/ 1733826 w 1733826"/>
              <a:gd name="connsiteY3" fmla="*/ 202311 h 1213622"/>
              <a:gd name="connsiteX4" fmla="*/ 1733826 w 1733826"/>
              <a:gd name="connsiteY4" fmla="*/ 1011311 h 1213622"/>
              <a:gd name="connsiteX5" fmla="*/ 1531515 w 1733826"/>
              <a:gd name="connsiteY5" fmla="*/ 1213622 h 1213622"/>
              <a:gd name="connsiteX6" fmla="*/ 202311 w 1733826"/>
              <a:gd name="connsiteY6" fmla="*/ 1213622 h 1213622"/>
              <a:gd name="connsiteX7" fmla="*/ 0 w 1733826"/>
              <a:gd name="connsiteY7" fmla="*/ 1011311 h 1213622"/>
              <a:gd name="connsiteX8" fmla="*/ 0 w 1733826"/>
              <a:gd name="connsiteY8" fmla="*/ 202311 h 121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26" h="1213622">
                <a:moveTo>
                  <a:pt x="0" y="202311"/>
                </a:moveTo>
                <a:cubicBezTo>
                  <a:pt x="0" y="90578"/>
                  <a:pt x="90578" y="0"/>
                  <a:pt x="202311" y="0"/>
                </a:cubicBezTo>
                <a:lnTo>
                  <a:pt x="1531515" y="0"/>
                </a:lnTo>
                <a:cubicBezTo>
                  <a:pt x="1643248" y="0"/>
                  <a:pt x="1733826" y="90578"/>
                  <a:pt x="1733826" y="202311"/>
                </a:cubicBezTo>
                <a:lnTo>
                  <a:pt x="1733826" y="1011311"/>
                </a:lnTo>
                <a:cubicBezTo>
                  <a:pt x="1733826" y="1123044"/>
                  <a:pt x="1643248" y="1213622"/>
                  <a:pt x="1531515" y="1213622"/>
                </a:cubicBezTo>
                <a:lnTo>
                  <a:pt x="202311" y="1213622"/>
                </a:lnTo>
                <a:cubicBezTo>
                  <a:pt x="90578" y="1213622"/>
                  <a:pt x="0" y="1123044"/>
                  <a:pt x="0" y="1011311"/>
                </a:cubicBezTo>
                <a:lnTo>
                  <a:pt x="0" y="202311"/>
                </a:lnTo>
                <a:close/>
              </a:path>
            </a:pathLst>
          </a:custGeom>
          <a:solidFill>
            <a:srgbClr val="4F2772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104975" tIns="104975" rIns="104975" bIns="10497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chemeClr val="bg1"/>
                </a:solidFill>
              </a:rPr>
              <a:t>Плановая экономика, госфинансирование и госрегулирование –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chemeClr val="bg1"/>
                </a:solidFill>
              </a:rPr>
              <a:t>КРАХ ГОСУДАРСТВА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3174089" y="4018572"/>
            <a:ext cx="2554474" cy="1307103"/>
          </a:xfrm>
          <a:custGeom>
            <a:avLst/>
            <a:gdLst>
              <a:gd name="connsiteX0" fmla="*/ 0 w 1733826"/>
              <a:gd name="connsiteY0" fmla="*/ 202311 h 1213622"/>
              <a:gd name="connsiteX1" fmla="*/ 202311 w 1733826"/>
              <a:gd name="connsiteY1" fmla="*/ 0 h 1213622"/>
              <a:gd name="connsiteX2" fmla="*/ 1531515 w 1733826"/>
              <a:gd name="connsiteY2" fmla="*/ 0 h 1213622"/>
              <a:gd name="connsiteX3" fmla="*/ 1733826 w 1733826"/>
              <a:gd name="connsiteY3" fmla="*/ 202311 h 1213622"/>
              <a:gd name="connsiteX4" fmla="*/ 1733826 w 1733826"/>
              <a:gd name="connsiteY4" fmla="*/ 1011311 h 1213622"/>
              <a:gd name="connsiteX5" fmla="*/ 1531515 w 1733826"/>
              <a:gd name="connsiteY5" fmla="*/ 1213622 h 1213622"/>
              <a:gd name="connsiteX6" fmla="*/ 202311 w 1733826"/>
              <a:gd name="connsiteY6" fmla="*/ 1213622 h 1213622"/>
              <a:gd name="connsiteX7" fmla="*/ 0 w 1733826"/>
              <a:gd name="connsiteY7" fmla="*/ 1011311 h 1213622"/>
              <a:gd name="connsiteX8" fmla="*/ 0 w 1733826"/>
              <a:gd name="connsiteY8" fmla="*/ 202311 h 121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26" h="1213622">
                <a:moveTo>
                  <a:pt x="0" y="202311"/>
                </a:moveTo>
                <a:cubicBezTo>
                  <a:pt x="0" y="90578"/>
                  <a:pt x="90578" y="0"/>
                  <a:pt x="202311" y="0"/>
                </a:cubicBezTo>
                <a:lnTo>
                  <a:pt x="1531515" y="0"/>
                </a:lnTo>
                <a:cubicBezTo>
                  <a:pt x="1643248" y="0"/>
                  <a:pt x="1733826" y="90578"/>
                  <a:pt x="1733826" y="202311"/>
                </a:cubicBezTo>
                <a:lnTo>
                  <a:pt x="1733826" y="1011311"/>
                </a:lnTo>
                <a:cubicBezTo>
                  <a:pt x="1733826" y="1123044"/>
                  <a:pt x="1643248" y="1213622"/>
                  <a:pt x="1531515" y="1213622"/>
                </a:cubicBezTo>
                <a:lnTo>
                  <a:pt x="202311" y="1213622"/>
                </a:lnTo>
                <a:cubicBezTo>
                  <a:pt x="90578" y="1213622"/>
                  <a:pt x="0" y="1123044"/>
                  <a:pt x="0" y="1011311"/>
                </a:cubicBezTo>
                <a:lnTo>
                  <a:pt x="0" y="202311"/>
                </a:lnTo>
                <a:close/>
              </a:path>
            </a:pathLst>
          </a:custGeom>
          <a:solidFill>
            <a:srgbClr val="F6BD06">
              <a:alpha val="63137"/>
            </a:srgb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104975" tIns="104975" rIns="104975" bIns="10497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/>
              <a:t>Приватизация, сокращение госфинансирования Лицензирование – временная мера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4407582" y="2614071"/>
            <a:ext cx="2554474" cy="1296065"/>
          </a:xfrm>
          <a:custGeom>
            <a:avLst/>
            <a:gdLst>
              <a:gd name="connsiteX0" fmla="*/ 0 w 1733826"/>
              <a:gd name="connsiteY0" fmla="*/ 202311 h 1213622"/>
              <a:gd name="connsiteX1" fmla="*/ 202311 w 1733826"/>
              <a:gd name="connsiteY1" fmla="*/ 0 h 1213622"/>
              <a:gd name="connsiteX2" fmla="*/ 1531515 w 1733826"/>
              <a:gd name="connsiteY2" fmla="*/ 0 h 1213622"/>
              <a:gd name="connsiteX3" fmla="*/ 1733826 w 1733826"/>
              <a:gd name="connsiteY3" fmla="*/ 202311 h 1213622"/>
              <a:gd name="connsiteX4" fmla="*/ 1733826 w 1733826"/>
              <a:gd name="connsiteY4" fmla="*/ 1011311 h 1213622"/>
              <a:gd name="connsiteX5" fmla="*/ 1531515 w 1733826"/>
              <a:gd name="connsiteY5" fmla="*/ 1213622 h 1213622"/>
              <a:gd name="connsiteX6" fmla="*/ 202311 w 1733826"/>
              <a:gd name="connsiteY6" fmla="*/ 1213622 h 1213622"/>
              <a:gd name="connsiteX7" fmla="*/ 0 w 1733826"/>
              <a:gd name="connsiteY7" fmla="*/ 1011311 h 1213622"/>
              <a:gd name="connsiteX8" fmla="*/ 0 w 1733826"/>
              <a:gd name="connsiteY8" fmla="*/ 202311 h 121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26" h="1213622">
                <a:moveTo>
                  <a:pt x="0" y="202311"/>
                </a:moveTo>
                <a:cubicBezTo>
                  <a:pt x="0" y="90578"/>
                  <a:pt x="90578" y="0"/>
                  <a:pt x="202311" y="0"/>
                </a:cubicBezTo>
                <a:lnTo>
                  <a:pt x="1531515" y="0"/>
                </a:lnTo>
                <a:cubicBezTo>
                  <a:pt x="1643248" y="0"/>
                  <a:pt x="1733826" y="90578"/>
                  <a:pt x="1733826" y="202311"/>
                </a:cubicBezTo>
                <a:lnTo>
                  <a:pt x="1733826" y="1011311"/>
                </a:lnTo>
                <a:cubicBezTo>
                  <a:pt x="1733826" y="1123044"/>
                  <a:pt x="1643248" y="1213622"/>
                  <a:pt x="1531515" y="1213622"/>
                </a:cubicBezTo>
                <a:lnTo>
                  <a:pt x="202311" y="1213622"/>
                </a:lnTo>
                <a:cubicBezTo>
                  <a:pt x="90578" y="1213622"/>
                  <a:pt x="0" y="1123044"/>
                  <a:pt x="0" y="1011311"/>
                </a:cubicBezTo>
                <a:lnTo>
                  <a:pt x="0" y="202311"/>
                </a:lnTo>
                <a:close/>
              </a:path>
            </a:pathLst>
          </a:custGeom>
          <a:solidFill>
            <a:srgbClr val="8BAE45">
              <a:alpha val="63137"/>
            </a:srgb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104975" tIns="104975" rIns="104975" bIns="10497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b="1" dirty="0"/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b="1" dirty="0"/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/>
              <a:t>Самофинансирование, Самоокупаемость сферы строительства и ЖКХ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/>
              <a:t> 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/>
              <a:t> 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5621083" y="1136796"/>
            <a:ext cx="2554474" cy="1383871"/>
          </a:xfrm>
          <a:custGeom>
            <a:avLst/>
            <a:gdLst>
              <a:gd name="connsiteX0" fmla="*/ 0 w 1733826"/>
              <a:gd name="connsiteY0" fmla="*/ 202311 h 1213622"/>
              <a:gd name="connsiteX1" fmla="*/ 202311 w 1733826"/>
              <a:gd name="connsiteY1" fmla="*/ 0 h 1213622"/>
              <a:gd name="connsiteX2" fmla="*/ 1531515 w 1733826"/>
              <a:gd name="connsiteY2" fmla="*/ 0 h 1213622"/>
              <a:gd name="connsiteX3" fmla="*/ 1733826 w 1733826"/>
              <a:gd name="connsiteY3" fmla="*/ 202311 h 1213622"/>
              <a:gd name="connsiteX4" fmla="*/ 1733826 w 1733826"/>
              <a:gd name="connsiteY4" fmla="*/ 1011311 h 1213622"/>
              <a:gd name="connsiteX5" fmla="*/ 1531515 w 1733826"/>
              <a:gd name="connsiteY5" fmla="*/ 1213622 h 1213622"/>
              <a:gd name="connsiteX6" fmla="*/ 202311 w 1733826"/>
              <a:gd name="connsiteY6" fmla="*/ 1213622 h 1213622"/>
              <a:gd name="connsiteX7" fmla="*/ 0 w 1733826"/>
              <a:gd name="connsiteY7" fmla="*/ 1011311 h 1213622"/>
              <a:gd name="connsiteX8" fmla="*/ 0 w 1733826"/>
              <a:gd name="connsiteY8" fmla="*/ 202311 h 121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26" h="1213622">
                <a:moveTo>
                  <a:pt x="0" y="202311"/>
                </a:moveTo>
                <a:cubicBezTo>
                  <a:pt x="0" y="90578"/>
                  <a:pt x="90578" y="0"/>
                  <a:pt x="202311" y="0"/>
                </a:cubicBezTo>
                <a:lnTo>
                  <a:pt x="1531515" y="0"/>
                </a:lnTo>
                <a:cubicBezTo>
                  <a:pt x="1643248" y="0"/>
                  <a:pt x="1733826" y="90578"/>
                  <a:pt x="1733826" y="202311"/>
                </a:cubicBezTo>
                <a:lnTo>
                  <a:pt x="1733826" y="1011311"/>
                </a:lnTo>
                <a:cubicBezTo>
                  <a:pt x="1733826" y="1123044"/>
                  <a:pt x="1643248" y="1213622"/>
                  <a:pt x="1531515" y="1213622"/>
                </a:cubicBezTo>
                <a:lnTo>
                  <a:pt x="202311" y="1213622"/>
                </a:lnTo>
                <a:cubicBezTo>
                  <a:pt x="90578" y="1213622"/>
                  <a:pt x="0" y="1123044"/>
                  <a:pt x="0" y="1011311"/>
                </a:cubicBezTo>
                <a:lnTo>
                  <a:pt x="0" y="202311"/>
                </a:lnTo>
                <a:close/>
              </a:path>
            </a:pathLst>
          </a:custGeom>
          <a:solidFill>
            <a:srgbClr val="355E29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0" vert="horz" wrap="square" lIns="104975" tIns="104975" rIns="104975" bIns="10497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/>
              <a:t>Саморегулирование +  ответственность юрлиц,  допуск на рынок специалистов (через НРС и НОК), </a:t>
            </a:r>
          </a:p>
        </p:txBody>
      </p:sp>
      <p:sp>
        <p:nvSpPr>
          <p:cNvPr id="31" name="Стрелка углом 30"/>
          <p:cNvSpPr/>
          <p:nvPr/>
        </p:nvSpPr>
        <p:spPr>
          <a:xfrm>
            <a:off x="3697913" y="3040347"/>
            <a:ext cx="709668" cy="986323"/>
          </a:xfrm>
          <a:prstGeom prst="bentArrow">
            <a:avLst/>
          </a:prstGeom>
          <a:gradFill>
            <a:gsLst>
              <a:gs pos="79000">
                <a:srgbClr val="8896C0"/>
              </a:gs>
              <a:gs pos="47000">
                <a:schemeClr val="accent1">
                  <a:lumMod val="75000"/>
                </a:schemeClr>
              </a:gs>
              <a:gs pos="90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Стрелка углом 31"/>
          <p:cNvSpPr/>
          <p:nvPr/>
        </p:nvSpPr>
        <p:spPr>
          <a:xfrm>
            <a:off x="2550826" y="4410663"/>
            <a:ext cx="623263" cy="1022644"/>
          </a:xfrm>
          <a:prstGeom prst="bentArrow">
            <a:avLst>
              <a:gd name="adj1" fmla="val 25000"/>
              <a:gd name="adj2" fmla="val 30178"/>
              <a:gd name="adj3" fmla="val 22510"/>
              <a:gd name="adj4" fmla="val 46240"/>
            </a:avLst>
          </a:prstGeom>
          <a:gradFill>
            <a:gsLst>
              <a:gs pos="79000">
                <a:srgbClr val="8896C0"/>
              </a:gs>
              <a:gs pos="47000">
                <a:schemeClr val="accent1">
                  <a:lumMod val="75000"/>
                </a:schemeClr>
              </a:gs>
              <a:gs pos="90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Стрелка углом 32"/>
          <p:cNvSpPr/>
          <p:nvPr/>
        </p:nvSpPr>
        <p:spPr>
          <a:xfrm>
            <a:off x="4927945" y="1613647"/>
            <a:ext cx="693138" cy="1001225"/>
          </a:xfrm>
          <a:prstGeom prst="bentArrow">
            <a:avLst>
              <a:gd name="adj1" fmla="val 22862"/>
              <a:gd name="adj2" fmla="val 25000"/>
              <a:gd name="adj3" fmla="val 25000"/>
              <a:gd name="adj4" fmla="val 43750"/>
            </a:avLst>
          </a:prstGeom>
          <a:gradFill>
            <a:gsLst>
              <a:gs pos="79000">
                <a:srgbClr val="8896C0"/>
              </a:gs>
              <a:gs pos="47000">
                <a:schemeClr val="accent1">
                  <a:lumMod val="75000"/>
                </a:schemeClr>
              </a:gs>
              <a:gs pos="90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225" y="871746"/>
            <a:ext cx="3496742" cy="5986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hangingPunct="0">
              <a:defRPr/>
            </a:pPr>
            <a:r>
              <a:rPr lang="ru-RU" sz="2400" b="1" dirty="0">
                <a:cs typeface="Arial" panose="020B0604020202020204" pitchFamily="34" charset="0"/>
              </a:rPr>
              <a:t>БЫЛО:</a:t>
            </a:r>
          </a:p>
          <a:p>
            <a:pPr eaLnBrk="0" hangingPunct="0">
              <a:defRPr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1988-1989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годам –</a:t>
            </a:r>
            <a:r>
              <a:rPr lang="ru-RU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РАЗОРИТЕЛЬНЫЕ РАСХОДЫ ГОСУДАРСТВА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которое финансировало: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ввод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жилья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 75%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ввод иных объектов на 85%; оплату услуг ЖКХ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90%;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отчужденности населения и гражданского общества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ПРИВЕЛИ К ФИНАНСОВОМУ КРАХУ И РАЗВАЛУ СССР</a:t>
            </a:r>
          </a:p>
          <a:p>
            <a:pPr eaLnBrk="0" hangingPunct="0">
              <a:defRPr/>
            </a:pPr>
            <a:endParaRPr lang="ru-RU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1991-2010 годах структуры инвестиций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собственности 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вызвали коренные 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системы 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отношений  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строительстве  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ЖКХ, ввели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допуска 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рынок 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строительных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услуг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60821" y="918296"/>
            <a:ext cx="3531178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eaLnBrk="0" hangingPunct="0">
              <a:defRPr/>
            </a:pPr>
            <a:r>
              <a:rPr lang="ru-RU" sz="2400" b="1" dirty="0">
                <a:cs typeface="Arial" panose="020B0604020202020204" pitchFamily="34" charset="0"/>
              </a:rPr>
              <a:t>СТАЛО:</a:t>
            </a:r>
          </a:p>
          <a:p>
            <a:pPr eaLnBrk="0" hangingPunct="0">
              <a:defRPr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Сегодня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финансирует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покупку  жилья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97%,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оплату ЖКХ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86-90%,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суммарно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ежегодно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размере от 9,5 до 10,0 трлн руб.</a:t>
            </a: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частных инвестиции в строительство в целом - 83-85%</a:t>
            </a:r>
          </a:p>
          <a:p>
            <a:pPr eaLnBrk="0" hangingPunct="0">
              <a:defRPr/>
            </a:pPr>
            <a:endParaRPr lang="ru-RU" sz="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 существующей системе регулирования в строительстве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2021 году: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обеспечен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рекордный ввод жилья в объеме 92,6 млн кв. метров,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 них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ИЖС - 48,1 млн кв. метров</a:t>
            </a:r>
          </a:p>
          <a:p>
            <a:pPr eaLnBrk="0" hangingPunct="0">
              <a:defRPr/>
            </a:pPr>
            <a:endParaRPr lang="ru-RU" sz="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Усложнение ситуации с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финансированием  услуг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ЖКХ</a:t>
            </a:r>
          </a:p>
          <a:p>
            <a:pPr eaLnBrk="0" hangingPunct="0">
              <a:defRPr/>
            </a:pPr>
            <a:endParaRPr lang="ru-RU" sz="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Безумные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попытки возврата к </a:t>
            </a:r>
            <a:r>
              <a:rPr lang="ru-RU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РАЗОРИТЕЛЬНЫМ РАСХОДАМ ГОСУДАРСТВА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для управления и финансирования строительства и ЖКХ вызовут  </a:t>
            </a:r>
            <a:r>
              <a:rPr lang="ru-RU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ФИНАНСОВЫЙ КРАХ СТРАНЫ</a:t>
            </a:r>
          </a:p>
        </p:txBody>
      </p:sp>
      <p:sp>
        <p:nvSpPr>
          <p:cNvPr id="20" name="Заголовок 2">
            <a:extLst>
              <a:ext uri="{FF2B5EF4-FFF2-40B4-BE49-F238E27FC236}">
                <a16:creationId xmlns:a16="http://schemas.microsoft.com/office/drawing/2014/main" xmlns="" id="{519B7556-35AC-47B6-8E67-2B4E76C85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6567"/>
            <a:ext cx="12191999" cy="1108357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Изменения системы отношений в строительстве и  ЖКХ</a:t>
            </a:r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– в целях «использования окна возможностей» для развития</a:t>
            </a:r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xmlns="" id="{FD22479F-3242-E04C-B369-EC38819A60AC}"/>
              </a:ext>
            </a:extLst>
          </p:cNvPr>
          <p:cNvSpPr/>
          <p:nvPr/>
        </p:nvSpPr>
        <p:spPr>
          <a:xfrm>
            <a:off x="5838569" y="4018572"/>
            <a:ext cx="2554474" cy="1383871"/>
          </a:xfrm>
          <a:custGeom>
            <a:avLst/>
            <a:gdLst>
              <a:gd name="connsiteX0" fmla="*/ 0 w 1733826"/>
              <a:gd name="connsiteY0" fmla="*/ 202311 h 1213622"/>
              <a:gd name="connsiteX1" fmla="*/ 202311 w 1733826"/>
              <a:gd name="connsiteY1" fmla="*/ 0 h 1213622"/>
              <a:gd name="connsiteX2" fmla="*/ 1531515 w 1733826"/>
              <a:gd name="connsiteY2" fmla="*/ 0 h 1213622"/>
              <a:gd name="connsiteX3" fmla="*/ 1733826 w 1733826"/>
              <a:gd name="connsiteY3" fmla="*/ 202311 h 1213622"/>
              <a:gd name="connsiteX4" fmla="*/ 1733826 w 1733826"/>
              <a:gd name="connsiteY4" fmla="*/ 1011311 h 1213622"/>
              <a:gd name="connsiteX5" fmla="*/ 1531515 w 1733826"/>
              <a:gd name="connsiteY5" fmla="*/ 1213622 h 1213622"/>
              <a:gd name="connsiteX6" fmla="*/ 202311 w 1733826"/>
              <a:gd name="connsiteY6" fmla="*/ 1213622 h 1213622"/>
              <a:gd name="connsiteX7" fmla="*/ 0 w 1733826"/>
              <a:gd name="connsiteY7" fmla="*/ 1011311 h 1213622"/>
              <a:gd name="connsiteX8" fmla="*/ 0 w 1733826"/>
              <a:gd name="connsiteY8" fmla="*/ 202311 h 121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26" h="1213622">
                <a:moveTo>
                  <a:pt x="0" y="202311"/>
                </a:moveTo>
                <a:cubicBezTo>
                  <a:pt x="0" y="90578"/>
                  <a:pt x="90578" y="0"/>
                  <a:pt x="202311" y="0"/>
                </a:cubicBezTo>
                <a:lnTo>
                  <a:pt x="1531515" y="0"/>
                </a:lnTo>
                <a:cubicBezTo>
                  <a:pt x="1643248" y="0"/>
                  <a:pt x="1733826" y="90578"/>
                  <a:pt x="1733826" y="202311"/>
                </a:cubicBezTo>
                <a:lnTo>
                  <a:pt x="1733826" y="1011311"/>
                </a:lnTo>
                <a:cubicBezTo>
                  <a:pt x="1733826" y="1123044"/>
                  <a:pt x="1643248" y="1213622"/>
                  <a:pt x="1531515" y="1213622"/>
                </a:cubicBezTo>
                <a:lnTo>
                  <a:pt x="202311" y="1213622"/>
                </a:lnTo>
                <a:cubicBezTo>
                  <a:pt x="90578" y="1213622"/>
                  <a:pt x="0" y="1123044"/>
                  <a:pt x="0" y="1011311"/>
                </a:cubicBezTo>
                <a:lnTo>
                  <a:pt x="0" y="202311"/>
                </a:lnTo>
                <a:close/>
              </a:path>
            </a:pathLst>
          </a:custGeom>
          <a:solidFill>
            <a:srgbClr val="F0B807">
              <a:alpha val="40000"/>
            </a:srgb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0" vert="horz" wrap="square" lIns="104975" tIns="104975" rIns="104975" bIns="10497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dirty="0">
                <a:solidFill>
                  <a:schemeClr val="tx1"/>
                </a:solidFill>
              </a:rPr>
              <a:t>Возврат к  лицензированию в управлении МКД, усложнение  ситуации в ЖКХ</a:t>
            </a:r>
          </a:p>
        </p:txBody>
      </p:sp>
      <p:sp>
        <p:nvSpPr>
          <p:cNvPr id="18" name="Стрелка углом 17">
            <a:extLst>
              <a:ext uri="{FF2B5EF4-FFF2-40B4-BE49-F238E27FC236}">
                <a16:creationId xmlns:a16="http://schemas.microsoft.com/office/drawing/2014/main" xmlns="" id="{F14D9A2D-E45A-4649-AB5B-ED61A2D09BE4}"/>
              </a:ext>
            </a:extLst>
          </p:cNvPr>
          <p:cNvSpPr/>
          <p:nvPr/>
        </p:nvSpPr>
        <p:spPr>
          <a:xfrm rot="5400000">
            <a:off x="6867462" y="3214313"/>
            <a:ext cx="898854" cy="709666"/>
          </a:xfrm>
          <a:prstGeom prst="bentArrow">
            <a:avLst>
              <a:gd name="adj1" fmla="val 24378"/>
              <a:gd name="adj2" fmla="val 25000"/>
              <a:gd name="adj3" fmla="val 25000"/>
              <a:gd name="adj4" fmla="val 43750"/>
            </a:avLst>
          </a:prstGeom>
          <a:gradFill>
            <a:gsLst>
              <a:gs pos="79000">
                <a:srgbClr val="8896C0"/>
              </a:gs>
              <a:gs pos="47000">
                <a:schemeClr val="accent1">
                  <a:lumMod val="75000"/>
                </a:schemeClr>
              </a:gs>
              <a:gs pos="90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xmlns="" id="{AB3CF8CC-293A-5247-8B66-EDC95F70B164}"/>
              </a:ext>
            </a:extLst>
          </p:cNvPr>
          <p:cNvSpPr/>
          <p:nvPr/>
        </p:nvSpPr>
        <p:spPr>
          <a:xfrm>
            <a:off x="4644327" y="5474129"/>
            <a:ext cx="4044756" cy="1383871"/>
          </a:xfrm>
          <a:custGeom>
            <a:avLst/>
            <a:gdLst>
              <a:gd name="connsiteX0" fmla="*/ 0 w 1733826"/>
              <a:gd name="connsiteY0" fmla="*/ 202311 h 1213622"/>
              <a:gd name="connsiteX1" fmla="*/ 202311 w 1733826"/>
              <a:gd name="connsiteY1" fmla="*/ 0 h 1213622"/>
              <a:gd name="connsiteX2" fmla="*/ 1531515 w 1733826"/>
              <a:gd name="connsiteY2" fmla="*/ 0 h 1213622"/>
              <a:gd name="connsiteX3" fmla="*/ 1733826 w 1733826"/>
              <a:gd name="connsiteY3" fmla="*/ 202311 h 1213622"/>
              <a:gd name="connsiteX4" fmla="*/ 1733826 w 1733826"/>
              <a:gd name="connsiteY4" fmla="*/ 1011311 h 1213622"/>
              <a:gd name="connsiteX5" fmla="*/ 1531515 w 1733826"/>
              <a:gd name="connsiteY5" fmla="*/ 1213622 h 1213622"/>
              <a:gd name="connsiteX6" fmla="*/ 202311 w 1733826"/>
              <a:gd name="connsiteY6" fmla="*/ 1213622 h 1213622"/>
              <a:gd name="connsiteX7" fmla="*/ 0 w 1733826"/>
              <a:gd name="connsiteY7" fmla="*/ 1011311 h 1213622"/>
              <a:gd name="connsiteX8" fmla="*/ 0 w 1733826"/>
              <a:gd name="connsiteY8" fmla="*/ 202311 h 1213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826" h="1213622">
                <a:moveTo>
                  <a:pt x="0" y="202311"/>
                </a:moveTo>
                <a:cubicBezTo>
                  <a:pt x="0" y="90578"/>
                  <a:pt x="90578" y="0"/>
                  <a:pt x="202311" y="0"/>
                </a:cubicBezTo>
                <a:lnTo>
                  <a:pt x="1531515" y="0"/>
                </a:lnTo>
                <a:cubicBezTo>
                  <a:pt x="1643248" y="0"/>
                  <a:pt x="1733826" y="90578"/>
                  <a:pt x="1733826" y="202311"/>
                </a:cubicBezTo>
                <a:lnTo>
                  <a:pt x="1733826" y="1011311"/>
                </a:lnTo>
                <a:cubicBezTo>
                  <a:pt x="1733826" y="1123044"/>
                  <a:pt x="1643248" y="1213622"/>
                  <a:pt x="1531515" y="1213622"/>
                </a:cubicBezTo>
                <a:lnTo>
                  <a:pt x="202311" y="1213622"/>
                </a:lnTo>
                <a:cubicBezTo>
                  <a:pt x="90578" y="1213622"/>
                  <a:pt x="0" y="1123044"/>
                  <a:pt x="0" y="1011311"/>
                </a:cubicBezTo>
                <a:lnTo>
                  <a:pt x="0" y="202311"/>
                </a:lnTo>
                <a:close/>
              </a:path>
            </a:pathLst>
          </a:custGeo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spcFirstLastPara="0" vert="horz" wrap="square" lIns="104975" tIns="104975" rIns="104975" bIns="104975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chemeClr val="tx1"/>
                </a:solidFill>
                <a:cs typeface="Arial" panose="020B0604020202020204" pitchFamily="34" charset="0"/>
              </a:rPr>
              <a:t>НУЖНО: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сделать выбор – движение вперед к развитию строительной отрасли или ожидание, деградация  и крах</a:t>
            </a:r>
          </a:p>
        </p:txBody>
      </p:sp>
    </p:spTree>
    <p:extLst>
      <p:ext uri="{BB962C8B-B14F-4D97-AF65-F5344CB8AC3E}">
        <p14:creationId xmlns:p14="http://schemas.microsoft.com/office/powerpoint/2010/main" val="3827418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58" y="3142607"/>
            <a:ext cx="6049492" cy="1752323"/>
          </a:xfrm>
        </p:spPr>
        <p:txBody>
          <a:bodyPr rtlCol="0">
            <a:noAutofit/>
          </a:bodyPr>
          <a:lstStyle/>
          <a:p>
            <a:pPr marL="9525" indent="-9525">
              <a:lnSpc>
                <a:spcPct val="100000"/>
              </a:lnSpc>
              <a:defRPr/>
            </a:pP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по защите  интересов малого бизнеса:</a:t>
            </a:r>
            <a:b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Займы из средств компенсационных фондов СРО </a:t>
            </a:r>
            <a:b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обеспечению договорных отношений</a:t>
            </a:r>
            <a:b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Замена банковских гарантий гарантиями СРО из компенсационных фондов</a:t>
            </a:r>
            <a:b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Восстановление перечня видов работ</a:t>
            </a:r>
            <a:r>
              <a:rPr lang="ru-RU" sz="17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0" y="35812"/>
            <a:ext cx="12192000" cy="890715"/>
          </a:xfrm>
          <a:prstGeom prst="rect">
            <a:avLst/>
          </a:prstGeo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ru-RU" altLang="ru-RU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 интересов Общества, Государства и строительного бизнеса при обеспечении безопасности  и качества объектов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77278759"/>
              </p:ext>
            </p:extLst>
          </p:nvPr>
        </p:nvGraphicFramePr>
        <p:xfrm>
          <a:off x="24013" y="1142792"/>
          <a:ext cx="12059326" cy="190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66337" y="4811286"/>
            <a:ext cx="12059326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00" b="1" dirty="0">
              <a:solidFill>
                <a:srgbClr val="FF0000"/>
              </a:solidFill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94%</a:t>
            </a: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 строительной отрасли относятся к организациям малого и среднего бизнеса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2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98% </a:t>
            </a:r>
            <a:r>
              <a:rPr lang="ru-RU" altLang="ru-RU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компенсационных фондов СРО направляются по решениям судов на компенсацию ущерба гражданам или Государству от деятельности организаций малого и среднего бизнеса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5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ОТМЕНА САМОРЕГУЛИРОВАНИЯ ДЛЯ ОРГАНИЗАЦИЙ МАЛОГО И СРЕДНЕГО БИЗНЕСА БЕЗ ВОССТАНОВЛЕНИЯ ЛИЦЕНЗИРОВАНИЯ ПРИВЕДЕТ К ДЕРЕГУЛИРОВАНИЮ СТРОИТЕЛЬНОЙ ОТРАСЛИ  </a:t>
            </a:r>
            <a:r>
              <a:rPr lang="ru-RU" alt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ЭТО НАНЕСЕТ НЕПОПРАВИМЫЙ УЩЕРБ ГОСУДАРСТВУ И НАСЕЛЕНИЮ РОССИИ </a:t>
            </a:r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B78E1F10-6519-415F-90EC-15416ABA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880362" y="6487687"/>
            <a:ext cx="337072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ECEC86E2-E47F-4892-AA7C-54616FF511AF}" type="slidenum">
              <a:rPr lang="ru-RU" altLang="ru-RU" sz="1400" b="1">
                <a:latin typeface="Arial" charset="0"/>
              </a:rPr>
              <a:pPr>
                <a:spcBef>
                  <a:spcPct val="0"/>
                </a:spcBef>
                <a:buFontTx/>
                <a:buNone/>
                <a:defRPr/>
              </a:pPr>
              <a:t>3</a:t>
            </a:fld>
            <a:endParaRPr lang="ru-RU" altLang="ru-RU" sz="1400" b="1" dirty="0"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D5104B6-BC61-A24A-9305-0452EA587E4F}"/>
              </a:ext>
            </a:extLst>
          </p:cNvPr>
          <p:cNvSpPr txBox="1"/>
          <p:nvPr/>
        </p:nvSpPr>
        <p:spPr>
          <a:xfrm>
            <a:off x="6422043" y="3169380"/>
            <a:ext cx="5730241" cy="17081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по защите общественных интересов:</a:t>
            </a:r>
          </a:p>
          <a:p>
            <a: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Компенсационные фонды СРО по возмещению вреда третьим лицам</a:t>
            </a:r>
          </a:p>
          <a:p>
            <a: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Компенсационные фонды СРО по обеспечению договорных отношений</a:t>
            </a:r>
          </a:p>
          <a:p>
            <a:r>
              <a:rPr lang="ru-RU" sz="1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Меры контрольные и дисциплинарные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98B93B4-0B0A-5042-AAAA-A3EE4D253720}"/>
              </a:ext>
            </a:extLst>
          </p:cNvPr>
          <p:cNvSpPr txBox="1"/>
          <p:nvPr/>
        </p:nvSpPr>
        <p:spPr>
          <a:xfrm>
            <a:off x="7329877" y="2685634"/>
            <a:ext cx="471902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ОБЩЕСТВО И ГОСУДАРСТВО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83C83C0-B322-9F47-BDD4-DE39D8730F8F}"/>
              </a:ext>
            </a:extLst>
          </p:cNvPr>
          <p:cNvSpPr txBox="1"/>
          <p:nvPr/>
        </p:nvSpPr>
        <p:spPr>
          <a:xfrm>
            <a:off x="659797" y="1042104"/>
            <a:ext cx="433175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sz="2300" b="1" dirty="0">
                <a:latin typeface="Arial" panose="020B0604020202020204" pitchFamily="34" charset="0"/>
                <a:cs typeface="Arial" panose="020B0604020202020204" pitchFamily="34" charset="0"/>
              </a:rPr>
              <a:t>СТРОИТЕЛЬНЫЙ 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БИЗНЕС</a:t>
            </a:r>
          </a:p>
        </p:txBody>
      </p:sp>
    </p:spTree>
    <p:extLst>
      <p:ext uri="{BB962C8B-B14F-4D97-AF65-F5344CB8AC3E}">
        <p14:creationId xmlns:p14="http://schemas.microsoft.com/office/powerpoint/2010/main" val="3243684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37BE1D5-5DA4-494D-BBC1-DB1F8BBD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58517" y="6480931"/>
            <a:ext cx="277902" cy="365125"/>
          </a:xfrm>
        </p:spPr>
        <p:txBody>
          <a:bodyPr vert="horz" lIns="91440" tIns="45720" rIns="91440" bIns="45720" rtlCol="0" anchor="ctr"/>
          <a:lstStyle/>
          <a:p>
            <a:fld id="{683A721E-FD57-4065-A2A2-12CE202D0B49}" type="slidenum">
              <a:rPr lang="ru-RU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04A6D18-4B79-4E6F-B4F2-A62C5D572E99}"/>
              </a:ext>
            </a:extLst>
          </p:cNvPr>
          <p:cNvSpPr txBox="1">
            <a:spLocks/>
          </p:cNvSpPr>
          <p:nvPr/>
        </p:nvSpPr>
        <p:spPr bwMode="auto">
          <a:xfrm>
            <a:off x="-8252" y="-10298"/>
            <a:ext cx="12192000" cy="97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Сравнение эффективности и результативности </a:t>
            </a:r>
          </a:p>
          <a:p>
            <a:pPr>
              <a:defRPr/>
            </a:pPr>
            <a:r>
              <a:rPr lang="ru-RU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лицензирования и саморегулирования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E181518-F5FA-4CD4-8C56-8B5BC6D45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023541"/>
              </p:ext>
            </p:extLst>
          </p:nvPr>
        </p:nvGraphicFramePr>
        <p:xfrm>
          <a:off x="317109" y="1384130"/>
          <a:ext cx="11541278" cy="2377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9753">
                  <a:extLst>
                    <a:ext uri="{9D8B030D-6E8A-4147-A177-3AD203B41FA5}">
                      <a16:colId xmlns:a16="http://schemas.microsoft.com/office/drawing/2014/main" xmlns="" val="3831962174"/>
                    </a:ext>
                  </a:extLst>
                </a:gridCol>
                <a:gridCol w="690473">
                  <a:extLst>
                    <a:ext uri="{9D8B030D-6E8A-4147-A177-3AD203B41FA5}">
                      <a16:colId xmlns:a16="http://schemas.microsoft.com/office/drawing/2014/main" xmlns="" val="602867229"/>
                    </a:ext>
                  </a:extLst>
                </a:gridCol>
                <a:gridCol w="690473">
                  <a:extLst>
                    <a:ext uri="{9D8B030D-6E8A-4147-A177-3AD203B41FA5}">
                      <a16:colId xmlns:a16="http://schemas.microsoft.com/office/drawing/2014/main" xmlns="" val="1075286286"/>
                    </a:ext>
                  </a:extLst>
                </a:gridCol>
                <a:gridCol w="641154">
                  <a:extLst>
                    <a:ext uri="{9D8B030D-6E8A-4147-A177-3AD203B41FA5}">
                      <a16:colId xmlns:a16="http://schemas.microsoft.com/office/drawing/2014/main" xmlns="" val="1323816048"/>
                    </a:ext>
                  </a:extLst>
                </a:gridCol>
                <a:gridCol w="813772">
                  <a:extLst>
                    <a:ext uri="{9D8B030D-6E8A-4147-A177-3AD203B41FA5}">
                      <a16:colId xmlns:a16="http://schemas.microsoft.com/office/drawing/2014/main" xmlns="" val="3469137437"/>
                    </a:ext>
                  </a:extLst>
                </a:gridCol>
                <a:gridCol w="727464">
                  <a:extLst>
                    <a:ext uri="{9D8B030D-6E8A-4147-A177-3AD203B41FA5}">
                      <a16:colId xmlns:a16="http://schemas.microsoft.com/office/drawing/2014/main" xmlns="" val="2733839837"/>
                    </a:ext>
                  </a:extLst>
                </a:gridCol>
                <a:gridCol w="665814">
                  <a:extLst>
                    <a:ext uri="{9D8B030D-6E8A-4147-A177-3AD203B41FA5}">
                      <a16:colId xmlns:a16="http://schemas.microsoft.com/office/drawing/2014/main" xmlns="" val="1687215863"/>
                    </a:ext>
                  </a:extLst>
                </a:gridCol>
                <a:gridCol w="641154">
                  <a:extLst>
                    <a:ext uri="{9D8B030D-6E8A-4147-A177-3AD203B41FA5}">
                      <a16:colId xmlns:a16="http://schemas.microsoft.com/office/drawing/2014/main" xmlns="" val="3497470700"/>
                    </a:ext>
                  </a:extLst>
                </a:gridCol>
                <a:gridCol w="715135">
                  <a:extLst>
                    <a:ext uri="{9D8B030D-6E8A-4147-A177-3AD203B41FA5}">
                      <a16:colId xmlns:a16="http://schemas.microsoft.com/office/drawing/2014/main" xmlns="" val="3416121773"/>
                    </a:ext>
                  </a:extLst>
                </a:gridCol>
                <a:gridCol w="653486">
                  <a:extLst>
                    <a:ext uri="{9D8B030D-6E8A-4147-A177-3AD203B41FA5}">
                      <a16:colId xmlns:a16="http://schemas.microsoft.com/office/drawing/2014/main" xmlns="" val="3255294391"/>
                    </a:ext>
                  </a:extLst>
                </a:gridCol>
                <a:gridCol w="715136">
                  <a:extLst>
                    <a:ext uri="{9D8B030D-6E8A-4147-A177-3AD203B41FA5}">
                      <a16:colId xmlns:a16="http://schemas.microsoft.com/office/drawing/2014/main" xmlns="" val="2031059135"/>
                    </a:ext>
                  </a:extLst>
                </a:gridCol>
                <a:gridCol w="727464">
                  <a:extLst>
                    <a:ext uri="{9D8B030D-6E8A-4147-A177-3AD203B41FA5}">
                      <a16:colId xmlns:a16="http://schemas.microsoft.com/office/drawing/2014/main" xmlns="" val="747127418"/>
                    </a:ext>
                  </a:extLst>
                </a:gridCol>
              </a:tblGrid>
              <a:tr h="35132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0" dirty="0">
                          <a:effectLst/>
                        </a:rPr>
                        <a:t>Макроэкономические показатели</a:t>
                      </a:r>
                      <a:endParaRPr lang="ru-RU" sz="2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0" dirty="0">
                          <a:effectLst/>
                        </a:rPr>
                        <a:t>Лицензирование </a:t>
                      </a:r>
                      <a:endParaRPr lang="ru-RU" sz="2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0" dirty="0">
                          <a:effectLst/>
                        </a:rPr>
                        <a:t>Саморегулирование </a:t>
                      </a:r>
                      <a:endParaRPr lang="ru-RU" sz="2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632389"/>
                  </a:ext>
                </a:extLst>
              </a:tr>
              <a:tr h="4783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b="1" dirty="0">
                        <a:effectLst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2005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2006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2007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2008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2015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2016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2017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2018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2019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2021*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311187836"/>
                  </a:ext>
                </a:extLst>
              </a:tr>
              <a:tr h="450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Объем работ по виду деятельности "Строительство", млрд руб. в текущих ценах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1754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2351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3293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4528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7010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7213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7579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8471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9132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10080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08982506"/>
                  </a:ext>
                </a:extLst>
              </a:tr>
              <a:tr h="2993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в приведенных ценах 2005 года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1754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2091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2496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2935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2906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2897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2953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3075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3155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330985090"/>
                  </a:ext>
                </a:extLst>
              </a:tr>
              <a:tr h="283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удельный вес в ВВП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5,3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</a:rPr>
                        <a:t>5,2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</a:rPr>
                        <a:t>5,7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6,3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</a:rPr>
                        <a:t>6,3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</a:rPr>
                        <a:t>6,4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</a:rPr>
                        <a:t>6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effectLst/>
                        </a:rPr>
                        <a:t>5,7</a:t>
                      </a:r>
                      <a:endParaRPr lang="ru-RU" sz="16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5,6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99035604"/>
                  </a:ext>
                </a:extLst>
              </a:tr>
              <a:tr h="2974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Численность занятых в строительстве тыс. чел.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4916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5073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5273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5474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6383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6204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6319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6391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6416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45463679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39C438C-8C43-44E8-8138-793FABF2EF41}"/>
              </a:ext>
            </a:extLst>
          </p:cNvPr>
          <p:cNvSpPr txBox="1"/>
          <p:nvPr/>
        </p:nvSpPr>
        <p:spPr>
          <a:xfrm>
            <a:off x="1017846" y="919309"/>
            <a:ext cx="1084054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rgbClr val="FF0000"/>
                </a:solidFill>
              </a:rPr>
              <a:t>Стагнация макроэкономических показателей строительной отрасли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7543DBAA-E0B9-44E8-813E-ADB125064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181051"/>
              </p:ext>
            </p:extLst>
          </p:nvPr>
        </p:nvGraphicFramePr>
        <p:xfrm>
          <a:off x="317109" y="4167119"/>
          <a:ext cx="11541278" cy="23092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8899">
                  <a:extLst>
                    <a:ext uri="{9D8B030D-6E8A-4147-A177-3AD203B41FA5}">
                      <a16:colId xmlns:a16="http://schemas.microsoft.com/office/drawing/2014/main" xmlns="" val="3102204969"/>
                    </a:ext>
                  </a:extLst>
                </a:gridCol>
                <a:gridCol w="627303">
                  <a:extLst>
                    <a:ext uri="{9D8B030D-6E8A-4147-A177-3AD203B41FA5}">
                      <a16:colId xmlns:a16="http://schemas.microsoft.com/office/drawing/2014/main" xmlns="" val="2960249135"/>
                    </a:ext>
                  </a:extLst>
                </a:gridCol>
                <a:gridCol w="731764">
                  <a:extLst>
                    <a:ext uri="{9D8B030D-6E8A-4147-A177-3AD203B41FA5}">
                      <a16:colId xmlns:a16="http://schemas.microsoft.com/office/drawing/2014/main" xmlns="" val="1769417725"/>
                    </a:ext>
                  </a:extLst>
                </a:gridCol>
                <a:gridCol w="675471">
                  <a:extLst>
                    <a:ext uri="{9D8B030D-6E8A-4147-A177-3AD203B41FA5}">
                      <a16:colId xmlns:a16="http://schemas.microsoft.com/office/drawing/2014/main" xmlns="" val="2096388879"/>
                    </a:ext>
                  </a:extLst>
                </a:gridCol>
                <a:gridCol w="805380">
                  <a:extLst>
                    <a:ext uri="{9D8B030D-6E8A-4147-A177-3AD203B41FA5}">
                      <a16:colId xmlns:a16="http://schemas.microsoft.com/office/drawing/2014/main" xmlns="" val="693918755"/>
                    </a:ext>
                  </a:extLst>
                </a:gridCol>
                <a:gridCol w="617936">
                  <a:extLst>
                    <a:ext uri="{9D8B030D-6E8A-4147-A177-3AD203B41FA5}">
                      <a16:colId xmlns:a16="http://schemas.microsoft.com/office/drawing/2014/main" xmlns="" val="1581667791"/>
                    </a:ext>
                  </a:extLst>
                </a:gridCol>
                <a:gridCol w="667433">
                  <a:extLst>
                    <a:ext uri="{9D8B030D-6E8A-4147-A177-3AD203B41FA5}">
                      <a16:colId xmlns:a16="http://schemas.microsoft.com/office/drawing/2014/main" xmlns="" val="230110075"/>
                    </a:ext>
                  </a:extLst>
                </a:gridCol>
                <a:gridCol w="659389">
                  <a:extLst>
                    <a:ext uri="{9D8B030D-6E8A-4147-A177-3AD203B41FA5}">
                      <a16:colId xmlns:a16="http://schemas.microsoft.com/office/drawing/2014/main" xmlns="" val="3216789540"/>
                    </a:ext>
                  </a:extLst>
                </a:gridCol>
                <a:gridCol w="643309">
                  <a:extLst>
                    <a:ext uri="{9D8B030D-6E8A-4147-A177-3AD203B41FA5}">
                      <a16:colId xmlns:a16="http://schemas.microsoft.com/office/drawing/2014/main" xmlns="" val="145157406"/>
                    </a:ext>
                  </a:extLst>
                </a:gridCol>
                <a:gridCol w="801374">
                  <a:extLst>
                    <a:ext uri="{9D8B030D-6E8A-4147-A177-3AD203B41FA5}">
                      <a16:colId xmlns:a16="http://schemas.microsoft.com/office/drawing/2014/main" xmlns="" val="3755312418"/>
                    </a:ext>
                  </a:extLst>
                </a:gridCol>
                <a:gridCol w="694263">
                  <a:extLst>
                    <a:ext uri="{9D8B030D-6E8A-4147-A177-3AD203B41FA5}">
                      <a16:colId xmlns:a16="http://schemas.microsoft.com/office/drawing/2014/main" xmlns="" val="3427171132"/>
                    </a:ext>
                  </a:extLst>
                </a:gridCol>
                <a:gridCol w="758757">
                  <a:extLst>
                    <a:ext uri="{9D8B030D-6E8A-4147-A177-3AD203B41FA5}">
                      <a16:colId xmlns:a16="http://schemas.microsoft.com/office/drawing/2014/main" xmlns="" val="3940235413"/>
                    </a:ext>
                  </a:extLst>
                </a:gridCol>
              </a:tblGrid>
              <a:tr h="34028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0" dirty="0">
                          <a:effectLst/>
                        </a:rPr>
                        <a:t>Натуральные показатели</a:t>
                      </a:r>
                      <a:endParaRPr lang="ru-RU" sz="2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0" dirty="0">
                          <a:effectLst/>
                        </a:rPr>
                        <a:t>Лицензирование</a:t>
                      </a:r>
                      <a:endParaRPr lang="ru-RU" sz="2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500" dirty="0">
                          <a:effectLst/>
                        </a:rPr>
                        <a:t>Саморегулирование</a:t>
                      </a:r>
                      <a:endParaRPr lang="ru-RU" sz="25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3147914"/>
                  </a:ext>
                </a:extLst>
              </a:tr>
              <a:tr h="434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2005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2006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2007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2008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2015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2016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2017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2018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2019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2021*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2133362082"/>
                  </a:ext>
                </a:extLst>
              </a:tr>
              <a:tr h="2858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Ввод в действие зданий, тыс.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142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159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210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225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306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278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273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261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305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83519190"/>
                  </a:ext>
                </a:extLst>
              </a:tr>
              <a:tr h="2858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Строительный объем, млн куб.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265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304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414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446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623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608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599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585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652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57802442"/>
                  </a:ext>
                </a:extLst>
              </a:tr>
              <a:tr h="2858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Общая площадь зданий, млн куб.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66,3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75,6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98,1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102,5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139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136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137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133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effectLst/>
                        </a:rPr>
                        <a:t>147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69492906"/>
                  </a:ext>
                </a:extLst>
              </a:tr>
              <a:tr h="2825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Ввод в действие жилых домов, млн кв.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43,6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50,6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61,2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64,1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85,3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80,2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79,2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75,7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82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92,6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67173167"/>
                  </a:ext>
                </a:extLst>
              </a:tr>
              <a:tr h="2858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из них ИЖС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17,5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20,0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27,2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27,4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35,2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31,8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33,0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32,4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38,5</a:t>
                      </a:r>
                      <a:endParaRPr lang="ru-RU" sz="16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18436715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6A287A5-717A-4A6E-A711-8449A8232EDB}"/>
              </a:ext>
            </a:extLst>
          </p:cNvPr>
          <p:cNvSpPr txBox="1"/>
          <p:nvPr/>
        </p:nvSpPr>
        <p:spPr>
          <a:xfrm>
            <a:off x="1285330" y="3700636"/>
            <a:ext cx="103055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rgbClr val="FF0000"/>
                </a:solidFill>
              </a:rPr>
              <a:t>Взрывной рост натуральных показателей строительной отрасли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A50560-AC66-4D03-BD59-2F48C5AFBC6E}"/>
              </a:ext>
            </a:extLst>
          </p:cNvPr>
          <p:cNvSpPr txBox="1"/>
          <p:nvPr/>
        </p:nvSpPr>
        <p:spPr>
          <a:xfrm>
            <a:off x="333613" y="6388310"/>
            <a:ext cx="634701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dirty="0">
                <a:solidFill>
                  <a:srgbClr val="FF0000"/>
                </a:solidFill>
              </a:rPr>
              <a:t>*- </a:t>
            </a:r>
            <a:r>
              <a:rPr lang="ru-RU" sz="2300" b="1" dirty="0">
                <a:solidFill>
                  <a:srgbClr val="FF0000"/>
                </a:solidFill>
              </a:rPr>
              <a:t>прогнозные и предварительные 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43780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37BE1D5-5DA4-494D-BBC1-DB1F8BBD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23059" y="6492875"/>
            <a:ext cx="294041" cy="365125"/>
          </a:xfrm>
        </p:spPr>
        <p:txBody>
          <a:bodyPr vert="horz" lIns="91440" tIns="45720" rIns="91440" bIns="45720" rtlCol="0" anchor="ctr"/>
          <a:lstStyle/>
          <a:p>
            <a:fld id="{683A721E-FD57-4065-A2A2-12CE202D0B49}" type="slidenum">
              <a:rPr lang="ru-RU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04A6D18-4B79-4E6F-B4F2-A62C5D572E99}"/>
              </a:ext>
            </a:extLst>
          </p:cNvPr>
          <p:cNvSpPr txBox="1">
            <a:spLocks/>
          </p:cNvSpPr>
          <p:nvPr/>
        </p:nvSpPr>
        <p:spPr bwMode="auto">
          <a:xfrm>
            <a:off x="-12550" y="100754"/>
            <a:ext cx="12217100" cy="56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систем допуска на рынок строительных работ</a:t>
            </a: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C74EE287-7811-4078-BF69-F7C56B1FC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656682"/>
              </p:ext>
            </p:extLst>
          </p:nvPr>
        </p:nvGraphicFramePr>
        <p:xfrm>
          <a:off x="268941" y="777911"/>
          <a:ext cx="11657703" cy="5897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189">
                  <a:extLst>
                    <a:ext uri="{9D8B030D-6E8A-4147-A177-3AD203B41FA5}">
                      <a16:colId xmlns:a16="http://schemas.microsoft.com/office/drawing/2014/main" xmlns="" val="1336710840"/>
                    </a:ext>
                  </a:extLst>
                </a:gridCol>
                <a:gridCol w="8017564">
                  <a:extLst>
                    <a:ext uri="{9D8B030D-6E8A-4147-A177-3AD203B41FA5}">
                      <a16:colId xmlns:a16="http://schemas.microsoft.com/office/drawing/2014/main" xmlns="" val="325238242"/>
                    </a:ext>
                  </a:extLst>
                </a:gridCol>
                <a:gridCol w="1581374">
                  <a:extLst>
                    <a:ext uri="{9D8B030D-6E8A-4147-A177-3AD203B41FA5}">
                      <a16:colId xmlns:a16="http://schemas.microsoft.com/office/drawing/2014/main" xmlns="" val="2470289503"/>
                    </a:ext>
                  </a:extLst>
                </a:gridCol>
                <a:gridCol w="1631576">
                  <a:extLst>
                    <a:ext uri="{9D8B030D-6E8A-4147-A177-3AD203B41FA5}">
                      <a16:colId xmlns:a16="http://schemas.microsoft.com/office/drawing/2014/main" xmlns="" val="165768004"/>
                    </a:ext>
                  </a:extLst>
                </a:gridCol>
              </a:tblGrid>
              <a:tr h="751031">
                <a:tc>
                  <a:txBody>
                    <a:bodyPr/>
                    <a:lstStyle/>
                    <a:p>
                      <a:r>
                        <a:rPr lang="ru-RU" sz="2400" dirty="0"/>
                        <a:t>№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 dirty="0"/>
                        <a:t>Критерии оценки качества и показатели эффективности 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/>
                        <a:t>Саморегу-лирование 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dirty="0"/>
                        <a:t>Лицензи-рование 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3287527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 натуральных показателей развития строительства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7588441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Усиление охраны труда и снижение уровня производственного травматизма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1446796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Динамика роста количества организаций строительной отрасли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9760642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уровнем профессиональной квалификации специалистов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4989685"/>
                  </a:ext>
                </a:extLst>
              </a:tr>
              <a:tr h="39941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входа на рынок строительных услуг для предпринимателей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1831154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Улучшение контроля за деятельностью строительных организаций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565038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Материальная ответственность подрядчиков за причинение вреда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8104857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Материальная ответственность подрядчиков по договорным обязательствам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6915293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Информационное обеспечение потребителей на рынке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6085063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Влияние профессионального сообщества на государственную политику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7298050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Давление системы на «серые» схемы наличных расчетов и коррупцию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4597727"/>
                  </a:ext>
                </a:extLst>
              </a:tr>
              <a:tr h="375457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Компенсационные фонды как «длинные» деньги для банковского сектора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0065651"/>
                  </a:ext>
                </a:extLst>
              </a:tr>
              <a:tr h="545109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Итого: показатели эффективности в баллах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 (1+1/2+1/2)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0865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1156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37BE1D5-5DA4-494D-BBC1-DB1F8BBD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908716" y="6492875"/>
            <a:ext cx="308384" cy="365125"/>
          </a:xfrm>
        </p:spPr>
        <p:txBody>
          <a:bodyPr vert="horz" lIns="91440" tIns="45720" rIns="91440" bIns="45720" rtlCol="0" anchor="ctr"/>
          <a:lstStyle/>
          <a:p>
            <a:fld id="{683A721E-FD57-4065-A2A2-12CE202D0B49}" type="slidenum">
              <a:rPr lang="ru-RU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204A6D18-4B79-4E6F-B4F2-A62C5D572E99}"/>
              </a:ext>
            </a:extLst>
          </p:cNvPr>
          <p:cNvSpPr txBox="1">
            <a:spLocks/>
          </p:cNvSpPr>
          <p:nvPr/>
        </p:nvSpPr>
        <p:spPr bwMode="auto">
          <a:xfrm>
            <a:off x="-25101" y="72413"/>
            <a:ext cx="12217100" cy="56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Сравнение двух форм саморегулирования в строительстве</a:t>
            </a: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xmlns="" id="{C74EE287-7811-4078-BF69-F7C56B1FC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038504"/>
              </p:ext>
            </p:extLst>
          </p:nvPr>
        </p:nvGraphicFramePr>
        <p:xfrm>
          <a:off x="258184" y="773617"/>
          <a:ext cx="11736592" cy="5901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556">
                  <a:extLst>
                    <a:ext uri="{9D8B030D-6E8A-4147-A177-3AD203B41FA5}">
                      <a16:colId xmlns:a16="http://schemas.microsoft.com/office/drawing/2014/main" xmlns="" val="1336710840"/>
                    </a:ext>
                  </a:extLst>
                </a:gridCol>
                <a:gridCol w="8000439">
                  <a:extLst>
                    <a:ext uri="{9D8B030D-6E8A-4147-A177-3AD203B41FA5}">
                      <a16:colId xmlns:a16="http://schemas.microsoft.com/office/drawing/2014/main" xmlns="" val="325238242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xmlns="" val="2470289503"/>
                    </a:ext>
                  </a:extLst>
                </a:gridCol>
                <a:gridCol w="1904103">
                  <a:extLst>
                    <a:ext uri="{9D8B030D-6E8A-4147-A177-3AD203B41FA5}">
                      <a16:colId xmlns:a16="http://schemas.microsoft.com/office/drawing/2014/main" xmlns="" val="165768004"/>
                    </a:ext>
                  </a:extLst>
                </a:gridCol>
              </a:tblGrid>
              <a:tr h="75436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№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/>
                        <a:t>Критерии оценки качества и показатели эффективности 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Деятель-</a:t>
                      </a:r>
                      <a:r>
                        <a:rPr lang="ru-RU" sz="2200" dirty="0" err="1"/>
                        <a:t>ность</a:t>
                      </a:r>
                      <a:r>
                        <a:rPr lang="ru-RU" sz="2200" dirty="0"/>
                        <a:t> 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Профессия  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3287527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 натуральных показателей развития строительства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7588441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Усиление охраны труда и снижение уровня производственного травматизма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31446796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Динамика роста количества организаций строительной отрасли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9760642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уровнем профессиональной квалификации специалистов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4989685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Стоимость входа на рынок строительных услуг для предпринимателей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1831154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Улучшение контроля за деятельностью строительных организаций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565038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Материальная ответственность подрядчиков за причинение вреда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8104857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Материальная ответственность подрядчиков по договорным обязательствам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6915293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Информационное обеспечение потребителей на рынке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6085063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Влияние профессионального сообщества на государственную политику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7298050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Давление системы на «серые» схемы наличных расчетов и коррупцию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4597727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Компенсационные фонды как «длинные» деньги для банковского сектора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>
                          <a:solidFill>
                            <a:srgbClr val="FF0000"/>
                          </a:solidFill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0065651"/>
                  </a:ext>
                </a:extLst>
              </a:tr>
              <a:tr h="56782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Итого: показатели эффективности в баллах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rgbClr val="FF0000"/>
                          </a:solidFill>
                        </a:rPr>
                        <a:t>3,5</a:t>
                      </a:r>
                      <a:r>
                        <a:rPr lang="ru-RU" b="1" dirty="0">
                          <a:solidFill>
                            <a:srgbClr val="FF0000"/>
                          </a:solidFill>
                        </a:rPr>
                        <a:t> (1+1+1+1/2)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0865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6223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B43ADC2-5F93-4BE7-88B3-04A92ACE48CF}"/>
              </a:ext>
            </a:extLst>
          </p:cNvPr>
          <p:cNvSpPr txBox="1"/>
          <p:nvPr/>
        </p:nvSpPr>
        <p:spPr>
          <a:xfrm>
            <a:off x="85165" y="902524"/>
            <a:ext cx="12021669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9088" indent="-319088" algn="just">
              <a:spcBef>
                <a:spcPts val="300"/>
              </a:spcBef>
              <a:buClr>
                <a:srgbClr val="C00000"/>
              </a:buClr>
            </a:pPr>
            <a:r>
              <a:rPr lang="ru-RU" sz="2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000" b="1" dirty="0">
                <a:solidFill>
                  <a:srgbClr val="880F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ПО РАЗВИТИЮ НАЦЕЛЕНЫ НА ПОДДЕРЖКУ ЭКОНОМИЧЕСКОЙ СВОБОДЫ И КОНКУРЕНТОСПОСОБНОСТИ БИЗНЕСА В СТРОИТЕЛЬНОЙ ОТРАСЛИ путем: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рейтингования членов СРО, в том числе для участия в торгах,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учетом: опыта работы, кадрового потенциала, производственной и финансовой устойчивости;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 в отрасли информационного ресурса,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содержащего единый реестр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членов СРО, включая их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обязательства по договорам подряда;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Устранения дублирования лицензий и допусков СРО, развитие цифровизации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отрасли для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снижения финансовой и административной нагрузки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подрядчиков – членов СРО;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Усиления правовой и материальной ответственности за безопасность ОКС членов СРО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(юридических лиц и индивидуальных предпринимателей);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Восстановления требований к членству в СРО субподрядных строительных организаций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(в зависимости от видов работ и уровня ответственности ОКС); 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Рассмотрения  целесообразности восстановления отраслевых СРО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допуску на работы по объектам федерального значения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обороны, безопасности и энергетики;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Упрощения процедур выдачи СРО займов из компенсационных фондов обеспечения договорных обязательств для поддержки финансовой устойчивости их членов;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 средств компенсационных фондов СРО в качестве страхового фонда (взамен гарантий банков) для участия их членов в подрядных торгах;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6A205C85-2A9C-4C80-ADCB-D076F80DB292}"/>
              </a:ext>
            </a:extLst>
          </p:cNvPr>
          <p:cNvSpPr/>
          <p:nvPr/>
        </p:nvSpPr>
        <p:spPr>
          <a:xfrm>
            <a:off x="0" y="-37950"/>
            <a:ext cx="121992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действующей системы саморегулирования юридических лиц в строительстве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8ADB48D-B2F7-42D4-AC61-9A6D34793683}"/>
              </a:ext>
            </a:extLst>
          </p:cNvPr>
          <p:cNvSpPr txBox="1"/>
          <p:nvPr/>
        </p:nvSpPr>
        <p:spPr>
          <a:xfrm>
            <a:off x="11884338" y="6530721"/>
            <a:ext cx="307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651240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BB43ADC2-5F93-4BE7-88B3-04A92ACE48CF}"/>
              </a:ext>
            </a:extLst>
          </p:cNvPr>
          <p:cNvSpPr txBox="1"/>
          <p:nvPr/>
        </p:nvSpPr>
        <p:spPr>
          <a:xfrm>
            <a:off x="82475" y="954079"/>
            <a:ext cx="12027049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9088" algn="just">
              <a:spcBef>
                <a:spcPts val="300"/>
              </a:spcBef>
              <a:buClr>
                <a:srgbClr val="C00000"/>
              </a:buClr>
            </a:pPr>
            <a:r>
              <a:rPr lang="ru-RU" sz="2000" b="1" dirty="0">
                <a:solidFill>
                  <a:srgbClr val="880F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МЕРОПРИЯТИЯ ПО РАЗВИТИЮ НАЦЕЛЕНЫ НА ПОДДЕРЖКУ ПРОФЕССИОНАЛИЗМА,  КОМПЕТЕНЦИЙ И ПРЕСТИЖА СПЕЦИАЛИСТОВ СТРОИТЕЛЬНОЙ ОТРАСЛИ путем:</a:t>
            </a:r>
            <a:endParaRPr lang="ru-RU" sz="2000" b="1" dirty="0">
              <a:solidFill>
                <a:srgbClr val="880F95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Развития обязательной независимой оценки квалификации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новым профессиональным стандартам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для повышения компетенций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ГАПов и ГИПов, а также специалистов 5-7 уровня квалификации;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Создания и развития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Советах по профессиональной квалификации Центров оценки квалификации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(ЦОК)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системы Экзаменационных центров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(ЭЦ);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Усиления правовой и имущественной ответственности специалистов (ГАПов и ГИПов)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принимаемые решения с одновременным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исключением излишних технических требований и административных процедур, в том числе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(для проектной документации установленного перечня объектов)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прохождению государственной экспертизы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проектной документации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строительного надзора;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Создания требований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решению Советов Нацобъединений)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исключению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национальных реестров специалистов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лиц, нарушающих нормы законодательства;   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Создания национальными объединениями цифровой платформы для ведения реестров всех трудовых ресурсов, работающих в проектно-изыскательской и строительной сфере;</a:t>
            </a:r>
          </a:p>
          <a:p>
            <a:pPr marL="285750" indent="-285750" algn="just">
              <a:spcBef>
                <a:spcPts val="30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Резкого повышения производительности труда, заработной платы и престижа работников отрасли, постепенный отказ от привлечения иностранных работников.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6A205C85-2A9C-4C80-ADCB-D076F80DB292}"/>
              </a:ext>
            </a:extLst>
          </p:cNvPr>
          <p:cNvSpPr/>
          <p:nvPr/>
        </p:nvSpPr>
        <p:spPr>
          <a:xfrm>
            <a:off x="-10816" y="-33014"/>
            <a:ext cx="121992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действующей системы саморегулирования в строительстве при росте ответственности физических лиц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8ADB48D-B2F7-42D4-AC61-9A6D34793683}"/>
              </a:ext>
            </a:extLst>
          </p:cNvPr>
          <p:cNvSpPr txBox="1"/>
          <p:nvPr/>
        </p:nvSpPr>
        <p:spPr>
          <a:xfrm>
            <a:off x="11862214" y="6507239"/>
            <a:ext cx="337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119977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7483</TotalTime>
  <Words>1113</Words>
  <Application>Microsoft Office PowerPoint</Application>
  <PresentationFormat>Произвольный</PresentationFormat>
  <Paragraphs>347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Изменения системы отношений в строительстве и  ЖКХ    Изменения – в целях «использования окна возможностей» для развития</vt:lpstr>
      <vt:lpstr>Меры по защите  интересов малого бизнеса: - Займы из средств компенсационных фондов СРО  по обеспечению договорных отношений - Замена банковских гарантий гарантиями СРО из компенсационных фондов - Восстановление перечня видов работ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Выборка для отраслевой стратегии</dc:title>
  <dc:creator>Анисимов Анатолий</dc:creator>
  <cp:lastModifiedBy>Larisa</cp:lastModifiedBy>
  <cp:revision>599</cp:revision>
  <cp:lastPrinted>2022-02-14T08:15:54Z</cp:lastPrinted>
  <dcterms:created xsi:type="dcterms:W3CDTF">2021-02-28T19:01:17Z</dcterms:created>
  <dcterms:modified xsi:type="dcterms:W3CDTF">2022-03-24T09:20:43Z</dcterms:modified>
</cp:coreProperties>
</file>