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516" r:id="rId2"/>
    <p:sldId id="535" r:id="rId3"/>
    <p:sldId id="519" r:id="rId4"/>
    <p:sldId id="521" r:id="rId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FE8FF"/>
    <a:srgbClr val="1AF315"/>
    <a:srgbClr val="FF0000"/>
    <a:srgbClr val="005C9B"/>
    <a:srgbClr val="FFFFFF"/>
    <a:srgbClr val="FF66FF"/>
    <a:srgbClr val="005C9C"/>
    <a:srgbClr val="D0D0D3"/>
    <a:srgbClr val="D8D8D8"/>
    <a:srgbClr val="0056A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10" autoAdjust="0"/>
    <p:restoredTop sz="92290" autoAdjust="0"/>
  </p:normalViewPr>
  <p:slideViewPr>
    <p:cSldViewPr snapToGrid="0">
      <p:cViewPr varScale="1">
        <p:scale>
          <a:sx n="67" d="100"/>
          <a:sy n="67" d="100"/>
        </p:scale>
        <p:origin x="-660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-3108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0" y="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53" y="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ECCC4-ECB1-40BB-AC16-E082C50F7F34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0" y="9428588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53" y="9428588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91A8B-D202-410A-ACF1-EC38ED43C8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0932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14F95-AAC8-462B-A876-85BC09C8DDDE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62960-F4B0-402B-BAAA-26C8FE08D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0043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2960-F4B0-402B-BAAA-26C8FE08D49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9178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2960-F4B0-402B-BAAA-26C8FE08D49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7721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2960-F4B0-402B-BAAA-26C8FE08D49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4836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62960-F4B0-402B-BAAA-26C8FE08D49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079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824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608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1660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8348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176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290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8D210-9C93-4574-ABE7-3A36127E67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442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69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578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99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74870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68980" y="2103120"/>
            <a:ext cx="8652510" cy="452628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Aft>
                <a:spcPts val="1200"/>
              </a:spcAft>
              <a:defRPr sz="66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СПАСИБО</a:t>
            </a:r>
            <a:br>
              <a:rPr lang="ru-RU" dirty="0" smtClean="0"/>
            </a:br>
            <a:r>
              <a:rPr lang="ru-RU" dirty="0" smtClean="0"/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629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D8B2AC0-B586-48A9-9D54-E3D2B81DD0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9871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57" r:id="rId12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8D210-9C93-4574-ABE7-3A36127E671C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3083" y="590926"/>
            <a:ext cx="4625789" cy="23083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Мотивация организаций к формированию высокого рейтинга</a:t>
            </a:r>
          </a:p>
        </p:txBody>
      </p:sp>
    </p:spTree>
    <p:extLst>
      <p:ext uri="{BB962C8B-B14F-4D97-AF65-F5344CB8AC3E}">
        <p14:creationId xmlns:p14="http://schemas.microsoft.com/office/powerpoint/2010/main" xmlns="" val="210186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697044" y="6342206"/>
            <a:ext cx="973667" cy="274320"/>
          </a:xfrm>
        </p:spPr>
        <p:txBody>
          <a:bodyPr/>
          <a:lstStyle/>
          <a:p>
            <a:fld id="{C138D210-9C93-4574-ABE7-3A36127E671C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08" y="-134764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54" name="Прямая соединительная линия 53"/>
          <p:cNvCxnSpPr/>
          <p:nvPr/>
        </p:nvCxnSpPr>
        <p:spPr>
          <a:xfrm>
            <a:off x="11845523" y="5150806"/>
            <a:ext cx="0" cy="116362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1607232" y="831159"/>
            <a:ext cx="1802506" cy="1363971"/>
          </a:xfrm>
          <a:prstGeom prst="roundRect">
            <a:avLst/>
          </a:prstGeom>
          <a:solidFill>
            <a:srgbClr val="005C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СРО</a:t>
            </a:r>
          </a:p>
          <a:p>
            <a:pPr algn="ctr"/>
            <a:r>
              <a:rPr lang="ru-RU" sz="1200" dirty="0"/>
              <a:t>о</a:t>
            </a:r>
            <a:r>
              <a:rPr lang="ru-RU" sz="1200" dirty="0" smtClean="0"/>
              <a:t>беспечение безопасности через ответственность по ст. 60, 60.1 ГрК РФ</a:t>
            </a:r>
            <a:endParaRPr lang="ru-RU" sz="1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7981" y="831159"/>
            <a:ext cx="1680885" cy="1363972"/>
          </a:xfrm>
          <a:prstGeom prst="roundRect">
            <a:avLst/>
          </a:prstGeom>
          <a:solidFill>
            <a:srgbClr val="005C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БАНК</a:t>
            </a:r>
            <a:endParaRPr lang="ru-RU" sz="24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27108" y="831159"/>
            <a:ext cx="1680885" cy="1363972"/>
          </a:xfrm>
          <a:prstGeom prst="roundRect">
            <a:avLst/>
          </a:prstGeom>
          <a:solidFill>
            <a:srgbClr val="005C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/>
              <a:t>ЧАСТНЫЙ ИНВЕСТОР</a:t>
            </a:r>
            <a:endParaRPr lang="ru-RU" sz="23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685900" y="831159"/>
            <a:ext cx="1734371" cy="1359492"/>
          </a:xfrm>
          <a:prstGeom prst="roundRect">
            <a:avLst/>
          </a:prstGeom>
          <a:solidFill>
            <a:srgbClr val="005C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Единый госзаказчик</a:t>
            </a:r>
          </a:p>
          <a:p>
            <a:pPr algn="ctr"/>
            <a:r>
              <a:rPr lang="ru-RU" sz="1200" dirty="0"/>
              <a:t>с</a:t>
            </a:r>
            <a:r>
              <a:rPr lang="ru-RU" sz="1200" dirty="0" smtClean="0"/>
              <a:t>троительный контроль при реализации проекта</a:t>
            </a:r>
            <a:endParaRPr lang="ru-RU" sz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68285" y="2407764"/>
            <a:ext cx="4546565" cy="647976"/>
          </a:xfrm>
          <a:prstGeom prst="roundRect">
            <a:avLst/>
          </a:prstGeom>
          <a:solidFill>
            <a:srgbClr val="005C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/>
              <a:t>Профессиональный участник</a:t>
            </a:r>
            <a:endParaRPr lang="ru-RU" sz="23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68285" y="3294236"/>
            <a:ext cx="4554071" cy="519952"/>
          </a:xfrm>
          <a:prstGeom prst="roundRect">
            <a:avLst/>
          </a:prstGeom>
          <a:gradFill flip="none" rotWithShape="1">
            <a:gsLst>
              <a:gs pos="35000">
                <a:srgbClr val="005C9C">
                  <a:alpha val="84000"/>
                </a:srgbClr>
              </a:gs>
              <a:gs pos="71000">
                <a:schemeClr val="accent3">
                  <a:lumMod val="7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Реализация инвестиционного-строительного процесса (ИСП) профессиональным участников</a:t>
            </a:r>
            <a:endParaRPr lang="ru-RU" sz="1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68285" y="4067046"/>
            <a:ext cx="4554071" cy="640362"/>
          </a:xfrm>
          <a:prstGeom prst="roundRect">
            <a:avLst/>
          </a:prstGeom>
          <a:gradFill flip="none" rotWithShape="1">
            <a:gsLst>
              <a:gs pos="57000">
                <a:schemeClr val="accent3">
                  <a:lumMod val="75000"/>
                  <a:alpha val="94000"/>
                </a:schemeClr>
              </a:gs>
              <a:gs pos="100000">
                <a:srgbClr val="005C9C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Использование технологий информационного моделирования </a:t>
            </a:r>
            <a:r>
              <a:rPr lang="ru-RU" sz="1400" b="1" dirty="0" smtClean="0"/>
              <a:t>на всех этапах жизненного цикла</a:t>
            </a:r>
          </a:p>
          <a:p>
            <a:pPr algn="ctr"/>
            <a:r>
              <a:rPr lang="ru-RU" sz="1400" b="1" dirty="0" smtClean="0"/>
              <a:t>Участие </a:t>
            </a:r>
            <a:r>
              <a:rPr lang="en-US" sz="1400" b="1" dirty="0" smtClean="0"/>
              <a:t>BIM</a:t>
            </a:r>
            <a:r>
              <a:rPr lang="ru-RU" sz="1400" b="1" dirty="0" smtClean="0"/>
              <a:t> – менеджера </a:t>
            </a:r>
            <a:r>
              <a:rPr lang="en-US" sz="1400" b="1" dirty="0" smtClean="0"/>
              <a:t>BIM </a:t>
            </a:r>
            <a:r>
              <a:rPr lang="ru-RU" sz="1400" b="1" dirty="0" smtClean="0"/>
              <a:t>- оператора</a:t>
            </a:r>
            <a:endParaRPr lang="ru-RU" sz="14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68285" y="4810243"/>
            <a:ext cx="4554071" cy="519952"/>
          </a:xfrm>
          <a:prstGeom prst="round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Экспертное сопровождение (консалтинг)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72165" y="5718714"/>
            <a:ext cx="4554071" cy="98999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Изменение порядка </a:t>
            </a:r>
            <a:r>
              <a:rPr lang="ru-RU" sz="1400" dirty="0" smtClean="0"/>
              <a:t>утверждения специальных технических условий (СТУ)</a:t>
            </a:r>
          </a:p>
          <a:p>
            <a:pPr algn="ctr"/>
            <a:r>
              <a:rPr lang="ru-RU" sz="1400" dirty="0" smtClean="0"/>
              <a:t>Подтверждение ГИПом\ГАПом с привлечением экспертной оценки</a:t>
            </a:r>
            <a:endParaRPr lang="ru-RU" sz="14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236785" y="2380854"/>
            <a:ext cx="2814926" cy="2166268"/>
          </a:xfrm>
          <a:prstGeom prst="roundRect">
            <a:avLst/>
          </a:prstGeom>
          <a:solidFill>
            <a:srgbClr val="005C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b="1" dirty="0" smtClean="0"/>
              <a:t>Сокращение сроков реализации проекта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b="1" dirty="0" smtClean="0"/>
              <a:t>Отсутствие нарушения требований тех.регламентов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b="1" dirty="0" smtClean="0"/>
              <a:t>Отсутствие отрицательных заключений экспертизы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b="1" dirty="0" smtClean="0"/>
              <a:t>Автоматизация процессов</a:t>
            </a:r>
            <a:endParaRPr lang="ru-RU" sz="1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3988" y="4816507"/>
            <a:ext cx="1948029" cy="48141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Банковский контроль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218624" y="4816507"/>
            <a:ext cx="1910080" cy="48141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ГЛАВГОСЭКСПЕРТИЗА</a:t>
            </a:r>
            <a:endParaRPr lang="ru-RU" sz="14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0339373" y="4816507"/>
            <a:ext cx="1531843" cy="48141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Региональная экспертиза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25041" y="5449342"/>
            <a:ext cx="2017863" cy="125936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Контроль с привлечением экспертов, как на этапе защиты проекта, так и в ходе реализации ИСП</a:t>
            </a:r>
            <a:endParaRPr lang="ru-RU" sz="14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982631" y="5439294"/>
            <a:ext cx="3042920" cy="126941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Экспертиза проектов федерального </a:t>
            </a:r>
            <a:r>
              <a:rPr lang="ru-RU" sz="1200" dirty="0" smtClean="0"/>
              <a:t>значения ОО и ТС, составляющих гостайну, объектов использования атомной энергии. Экспертиза объектов регионального и местного значения </a:t>
            </a:r>
            <a:endParaRPr lang="ru-RU" sz="12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4955988" y="1072818"/>
            <a:ext cx="1188720" cy="0"/>
          </a:xfrm>
          <a:prstGeom prst="straightConnector1">
            <a:avLst/>
          </a:prstGeom>
          <a:ln w="76200">
            <a:solidFill>
              <a:srgbClr val="FFFF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609537" y="1940240"/>
            <a:ext cx="0" cy="467524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536715" y="1930265"/>
            <a:ext cx="10279" cy="477499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>
            <a:stCxn id="9" idx="2"/>
            <a:endCxn id="5" idx="3"/>
          </p:cNvCxnSpPr>
          <p:nvPr/>
        </p:nvCxnSpPr>
        <p:spPr>
          <a:xfrm rot="5400000">
            <a:off x="7863418" y="2042083"/>
            <a:ext cx="541101" cy="838236"/>
          </a:xfrm>
          <a:prstGeom prst="bentConnector2">
            <a:avLst/>
          </a:prstGeom>
          <a:ln w="5715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2" idx="2"/>
            <a:endCxn id="5" idx="1"/>
          </p:cNvCxnSpPr>
          <p:nvPr/>
        </p:nvCxnSpPr>
        <p:spPr>
          <a:xfrm rot="16200000" flipH="1">
            <a:off x="2570074" y="2133541"/>
            <a:ext cx="536622" cy="659800"/>
          </a:xfrm>
          <a:prstGeom prst="bentConnector2">
            <a:avLst/>
          </a:prstGeom>
          <a:ln w="5715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5" idx="2"/>
            <a:endCxn id="12" idx="0"/>
          </p:cNvCxnSpPr>
          <p:nvPr/>
        </p:nvCxnSpPr>
        <p:spPr>
          <a:xfrm>
            <a:off x="5441568" y="3055740"/>
            <a:ext cx="3753" cy="238496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13" idx="0"/>
            <a:endCxn id="12" idx="2"/>
          </p:cNvCxnSpPr>
          <p:nvPr/>
        </p:nvCxnSpPr>
        <p:spPr>
          <a:xfrm flipV="1">
            <a:off x="5445321" y="3814188"/>
            <a:ext cx="0" cy="252858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11" idx="3"/>
            <a:endCxn id="14" idx="1"/>
          </p:cNvCxnSpPr>
          <p:nvPr/>
        </p:nvCxnSpPr>
        <p:spPr>
          <a:xfrm>
            <a:off x="2672017" y="5057215"/>
            <a:ext cx="496268" cy="13004"/>
          </a:xfrm>
          <a:prstGeom prst="straightConnector1">
            <a:avLst/>
          </a:prstGeom>
          <a:ln w="57150">
            <a:solidFill>
              <a:srgbClr val="005C9B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V="1">
            <a:off x="7695585" y="5065571"/>
            <a:ext cx="508525" cy="4648"/>
          </a:xfrm>
          <a:prstGeom prst="straightConnector1">
            <a:avLst/>
          </a:prstGeom>
          <a:ln w="57150">
            <a:solidFill>
              <a:srgbClr val="005C9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14" idx="2"/>
            <a:endCxn id="15" idx="0"/>
          </p:cNvCxnSpPr>
          <p:nvPr/>
        </p:nvCxnSpPr>
        <p:spPr>
          <a:xfrm>
            <a:off x="5445321" y="5330195"/>
            <a:ext cx="3880" cy="388519"/>
          </a:xfrm>
          <a:prstGeom prst="straightConnector1">
            <a:avLst/>
          </a:prstGeom>
          <a:ln w="57150">
            <a:solidFill>
              <a:srgbClr val="005C9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7714850" y="3418088"/>
            <a:ext cx="1521935" cy="10912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/>
        </p:nvGrpSpPr>
        <p:grpSpPr>
          <a:xfrm>
            <a:off x="18996" y="-5857"/>
            <a:ext cx="12192000" cy="581029"/>
            <a:chOff x="-3" y="-19878"/>
            <a:chExt cx="12192000" cy="581029"/>
          </a:xfrm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" y="-19878"/>
              <a:ext cx="12192000" cy="581029"/>
            </a:xfrm>
            <a:prstGeom prst="rect">
              <a:avLst/>
            </a:prstGeom>
          </p:spPr>
        </p:pic>
        <p:sp>
          <p:nvSpPr>
            <p:cNvPr id="41" name="Овал 40"/>
            <p:cNvSpPr/>
            <p:nvPr/>
          </p:nvSpPr>
          <p:spPr>
            <a:xfrm>
              <a:off x="11689402" y="98702"/>
              <a:ext cx="388315" cy="38831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1719892" y="90459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cxnSp>
        <p:nvCxnSpPr>
          <p:cNvPr id="64" name="Соединительная линия уступом 63"/>
          <p:cNvCxnSpPr/>
          <p:nvPr/>
        </p:nvCxnSpPr>
        <p:spPr>
          <a:xfrm rot="10800000" flipV="1">
            <a:off x="1620296" y="3543844"/>
            <a:ext cx="1546540" cy="1251874"/>
          </a:xfrm>
          <a:prstGeom prst="bentConnector3">
            <a:avLst>
              <a:gd name="adj1" fmla="val 100076"/>
            </a:avLst>
          </a:prstGeom>
          <a:ln w="5715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/>
          <p:nvPr/>
        </p:nvCxnSpPr>
        <p:spPr>
          <a:xfrm rot="10800000">
            <a:off x="7722359" y="3698385"/>
            <a:ext cx="1169715" cy="1097332"/>
          </a:xfrm>
          <a:prstGeom prst="bentConnector3">
            <a:avLst>
              <a:gd name="adj1" fmla="val 544"/>
            </a:avLst>
          </a:prstGeom>
          <a:ln w="5715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8339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54" name="Прямая соединительная линия 53"/>
          <p:cNvCxnSpPr/>
          <p:nvPr/>
        </p:nvCxnSpPr>
        <p:spPr>
          <a:xfrm>
            <a:off x="11985812" y="5279304"/>
            <a:ext cx="0" cy="116362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4305" y="4398517"/>
            <a:ext cx="2430387" cy="2184884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0" y="0"/>
            <a:ext cx="12192000" cy="581029"/>
            <a:chOff x="-3" y="-19878"/>
            <a:chExt cx="12192000" cy="581029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" y="-19878"/>
              <a:ext cx="12192000" cy="581029"/>
            </a:xfrm>
            <a:prstGeom prst="rect">
              <a:avLst/>
            </a:prstGeom>
          </p:spPr>
        </p:pic>
        <p:sp>
          <p:nvSpPr>
            <p:cNvPr id="10" name="Овал 9"/>
            <p:cNvSpPr/>
            <p:nvPr/>
          </p:nvSpPr>
          <p:spPr>
            <a:xfrm>
              <a:off x="11689402" y="98702"/>
              <a:ext cx="388315" cy="38831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719892" y="90459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323022" y="817621"/>
            <a:ext cx="4731027" cy="4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023" y="1418673"/>
            <a:ext cx="4731026" cy="25039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Ускорение инвестиционно-строительного процесса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качества работ 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профессиональных участников инвестиционно-строительного процесса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27365" y="1837124"/>
            <a:ext cx="6608742" cy="4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27364" y="2389875"/>
            <a:ext cx="6608742" cy="41935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квалифицированных организаций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рисками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ответственности организаций и профессиональной ответственности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ГИПа\</a:t>
            </a:r>
            <a:r>
              <a:rPr lang="ru-RU" sz="14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ГАПа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Стимулирование внедрения новых технологий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временных затрат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уровня информированности о развитии отрасли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Добросовестная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конкуренция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рынке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 добровольного рейтинга профессиональных исполнителей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Прозрачность системы формирования рейтинга </a:t>
            </a:r>
          </a:p>
        </p:txBody>
      </p:sp>
    </p:spTree>
    <p:extLst>
      <p:ext uri="{BB962C8B-B14F-4D97-AF65-F5344CB8AC3E}">
        <p14:creationId xmlns:p14="http://schemas.microsoft.com/office/powerpoint/2010/main" xmlns="" val="36699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" y="44024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8D210-9C93-4574-ABE7-3A36127E671C}" type="slidenum">
              <a:rPr lang="ru-RU" smtClean="0"/>
              <a:pPr/>
              <a:t>4</a:t>
            </a:fld>
            <a:endParaRPr lang="ru-RU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11985812" y="5279304"/>
            <a:ext cx="0" cy="116362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498461" y="886303"/>
            <a:ext cx="2338872" cy="2281770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0" y="0"/>
            <a:ext cx="12192000" cy="581029"/>
            <a:chOff x="-3" y="-19878"/>
            <a:chExt cx="12192000" cy="581029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3" y="-19878"/>
              <a:ext cx="12192000" cy="581029"/>
            </a:xfrm>
            <a:prstGeom prst="rect">
              <a:avLst/>
            </a:prstGeom>
          </p:spPr>
        </p:pic>
        <p:sp>
          <p:nvSpPr>
            <p:cNvPr id="13" name="Овал 12"/>
            <p:cNvSpPr/>
            <p:nvPr/>
          </p:nvSpPr>
          <p:spPr>
            <a:xfrm>
              <a:off x="11689402" y="98702"/>
              <a:ext cx="388315" cy="38831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719892" y="90459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238345" y="712530"/>
            <a:ext cx="7156369" cy="4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ФАКТИЧЕСКИЕ ПОКАЗАТЕЛИ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8345" y="1313582"/>
            <a:ext cx="7156369" cy="20387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Уровни ответственности по КФ ВВ и/или КФ ОДО (A,B,C,D,E,F)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объектов (гражданские (1), объекты культурного наследия (2), промышленные (3), гидротехнические (4), линейные (5), особо опасные (6) и технически сложные (7), уникальные (8), объекты использования атомной энергии (9)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493179" y="3560501"/>
            <a:ext cx="7584541" cy="4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КРИТЕРИИ ПО РЕЙТИНГОВАНИЮ ЧЛЕНОВ СРО  (-  +)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93179" y="4161553"/>
            <a:ext cx="7584541" cy="2653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квалификации специалистов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технологий информационного моделирования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Выполненные работы (портфолио)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Соблюдение правил членства в СРО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Страхование ответственности 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добросовестности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64819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12051</TotalTime>
  <Words>282</Words>
  <Application>Microsoft Office PowerPoint</Application>
  <PresentationFormat>Произвольный</PresentationFormat>
  <Paragraphs>57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Интеграл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Чесноков Сергей</dc:creator>
  <cp:lastModifiedBy>1</cp:lastModifiedBy>
  <cp:revision>911</cp:revision>
  <cp:lastPrinted>2021-03-18T09:28:03Z</cp:lastPrinted>
  <dcterms:created xsi:type="dcterms:W3CDTF">2016-07-25T12:17:44Z</dcterms:created>
  <dcterms:modified xsi:type="dcterms:W3CDTF">2021-03-22T12:19:16Z</dcterms:modified>
</cp:coreProperties>
</file>