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theme/themeOverride1.xml" ContentType="application/vnd.openxmlformats-officedocument.themeOverr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theme/themeOverride2.xml" ContentType="application/vnd.openxmlformats-officedocument.themeOverr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17"/>
  </p:notesMasterIdLst>
  <p:sldIdLst>
    <p:sldId id="258" r:id="rId3"/>
    <p:sldId id="275" r:id="rId4"/>
    <p:sldId id="270" r:id="rId5"/>
    <p:sldId id="261" r:id="rId6"/>
    <p:sldId id="281" r:id="rId7"/>
    <p:sldId id="280" r:id="rId8"/>
    <p:sldId id="283" r:id="rId9"/>
    <p:sldId id="263" r:id="rId10"/>
    <p:sldId id="284" r:id="rId11"/>
    <p:sldId id="277" r:id="rId12"/>
    <p:sldId id="264" r:id="rId13"/>
    <p:sldId id="274" r:id="rId14"/>
    <p:sldId id="278" r:id="rId15"/>
    <p:sldId id="272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19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package" Target="../embeddings/Microsoft_Excel_Worksheet6.xlsx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package" Target="../embeddings/Microsoft_Excel_Worksheet7.xlsx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l">
              <a:defRPr sz="32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3200" b="1" dirty="0"/>
              <a:t>ВСЕГО 440</a:t>
            </a:r>
            <a:r>
              <a:rPr lang="ru-RU" sz="3200" b="1" baseline="0" dirty="0"/>
              <a:t> 000 лифтов</a:t>
            </a:r>
            <a:endParaRPr lang="ru-RU" sz="3200" b="1" dirty="0"/>
          </a:p>
        </c:rich>
      </c:tx>
      <c:layout>
        <c:manualLayout>
          <c:xMode val="edge"/>
          <c:yMode val="edge"/>
          <c:x val="0.18930733856627993"/>
          <c:y val="4.909534969049424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l">
            <a:defRPr sz="32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l">
              <a:defRPr sz="32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3200" b="1" dirty="0"/>
              <a:t>ВСЕГО 440</a:t>
            </a:r>
            <a:r>
              <a:rPr lang="ru-RU" sz="3200" b="1" baseline="0" dirty="0"/>
              <a:t> 000 лифтов</a:t>
            </a:r>
            <a:endParaRPr lang="ru-RU" sz="3200" b="1" dirty="0"/>
          </a:p>
        </c:rich>
      </c:tx>
      <c:layout>
        <c:manualLayout>
          <c:xMode val="edge"/>
          <c:yMode val="edge"/>
          <c:x val="0.18930733856627993"/>
          <c:y val="4.909534969049424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l">
            <a:defRPr sz="32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1" i="0" u="none" strike="noStrike" kern="1200" cap="all" spc="5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>
                <a:solidFill>
                  <a:schemeClr val="tx1"/>
                </a:solidFill>
              </a:rPr>
              <a:t>2015</a:t>
            </a:r>
          </a:p>
          <a:p>
            <a:pPr>
              <a:defRPr/>
            </a:pPr>
            <a:r>
              <a:rPr lang="ru-RU" dirty="0"/>
              <a:t>ЗАМЕНА ЛИФТОВ</a:t>
            </a:r>
          </a:p>
          <a:p>
            <a:pPr>
              <a:defRPr/>
            </a:pPr>
            <a:r>
              <a:rPr lang="ru-RU" dirty="0"/>
              <a:t>ПО ПРОГРАММАМ</a:t>
            </a:r>
            <a:r>
              <a:rPr lang="ru-RU" baseline="0" dirty="0"/>
              <a:t> КАПИТАЛЬНОГО РЕМОНТА ЖИЛИЩНОГО ФОНДА</a:t>
            </a:r>
            <a:r>
              <a:rPr lang="ru-RU" dirty="0"/>
              <a:t> </a:t>
            </a:r>
          </a:p>
          <a:p>
            <a:pPr>
              <a:defRPr/>
            </a:pPr>
            <a:r>
              <a:rPr lang="ru-RU" sz="3200" dirty="0">
                <a:solidFill>
                  <a:srgbClr val="C00000"/>
                </a:solidFill>
              </a:rPr>
              <a:t>9518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1" i="0" u="none" strike="noStrike" kern="1200" cap="all" spc="5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0-DF9E-458E-A0F8-3B06C433FC03}"/>
              </c:ext>
            </c:extLst>
          </c:dPt>
          <c:dPt>
            <c:idx val="1"/>
            <c:bubble3D val="0"/>
            <c:spPr>
              <a:solidFill>
                <a:schemeClr val="accent4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DF9E-458E-A0F8-3B06C433FC03}"/>
              </c:ext>
            </c:extLst>
          </c:dPt>
          <c:dPt>
            <c:idx val="2"/>
            <c:bubble3D val="0"/>
            <c:spPr>
              <a:solidFill>
                <a:schemeClr val="accent6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2-DF9E-458E-A0F8-3B06C433FC03}"/>
              </c:ext>
            </c:extLst>
          </c:dPt>
          <c:dPt>
            <c:idx val="3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DF9E-458E-A0F8-3B06C433FC03}"/>
              </c:ext>
            </c:extLst>
          </c:dPt>
          <c:dLbls>
            <c:dLbl>
              <c:idx val="0"/>
              <c:layout>
                <c:manualLayout>
                  <c:x val="-0.23297857426854876"/>
                  <c:y val="0.10887808466774265"/>
                </c:manualLayout>
              </c:layout>
              <c:tx>
                <c:rich>
                  <a:bodyPr/>
                  <a:lstStyle/>
                  <a:p>
                    <a:r>
                      <a:rPr lang="ru-RU"/>
                      <a:t>2648; 28% МОСКВА</a:t>
                    </a:r>
                  </a:p>
                </c:rich>
              </c:tx>
              <c:dLblPos val="bestFit"/>
              <c:showLegendKey val="1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F9E-458E-A0F8-3B06C433FC03}"/>
                </c:ext>
              </c:extLst>
            </c:dLbl>
            <c:dLbl>
              <c:idx val="1"/>
              <c:layout>
                <c:manualLayout>
                  <c:x val="-0.16947719607647063"/>
                  <c:y val="-0.18472952968206252"/>
                </c:manualLayout>
              </c:layout>
              <c:tx>
                <c:rich>
                  <a:bodyPr/>
                  <a:lstStyle/>
                  <a:p>
                    <a:r>
                      <a:rPr lang="ru-RU" dirty="0"/>
                      <a:t>2308; 24% МОСКОВСКАЯ ОБЛАСТЬ</a:t>
                    </a:r>
                  </a:p>
                </c:rich>
              </c:tx>
              <c:dLblPos val="bestFit"/>
              <c:showLegendKey val="1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F9E-458E-A0F8-3B06C433FC03}"/>
                </c:ext>
              </c:extLst>
            </c:dLbl>
            <c:dLbl>
              <c:idx val="2"/>
              <c:layout>
                <c:manualLayout>
                  <c:x val="0.14963180430007406"/>
                  <c:y val="-0.16744540353395573"/>
                </c:manualLayout>
              </c:layout>
              <c:tx>
                <c:rich>
                  <a:bodyPr/>
                  <a:lstStyle/>
                  <a:p>
                    <a:r>
                      <a:rPr lang="ru-RU" dirty="0"/>
                      <a:t>1410; </a:t>
                    </a:r>
                    <a:r>
                      <a:rPr lang="ru-RU"/>
                      <a:t>15% САНКТ-ПЕТЕРБУРГ</a:t>
                    </a:r>
                    <a:endParaRPr lang="ru-RU" dirty="0"/>
                  </a:p>
                </c:rich>
              </c:tx>
              <c:dLblPos val="bestFit"/>
              <c:showLegendKey val="1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F9E-458E-A0F8-3B06C433FC03}"/>
                </c:ext>
              </c:extLst>
            </c:dLbl>
            <c:dLbl>
              <c:idx val="3"/>
              <c:layout>
                <c:manualLayout>
                  <c:x val="0.20981257927415373"/>
                  <c:y val="9.7398405789317494E-2"/>
                </c:manualLayout>
              </c:layout>
              <c:tx>
                <c:rich>
                  <a:bodyPr/>
                  <a:lstStyle/>
                  <a:p>
                    <a:r>
                      <a:rPr lang="ru-RU"/>
                      <a:t>3152; 33% ДРУГИЕ</a:t>
                    </a:r>
                    <a:r>
                      <a:rPr lang="ru-RU" baseline="0"/>
                      <a:t> СУБЪЕКТЫ</a:t>
                    </a:r>
                    <a:endParaRPr lang="ru-RU"/>
                  </a:p>
                </c:rich>
              </c:tx>
              <c:dLblPos val="bestFit"/>
              <c:showLegendKey val="1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F9E-458E-A0F8-3B06C433FC0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1"/>
            <c:showVal val="1"/>
            <c:showCatName val="0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Москва</c:v>
                </c:pt>
                <c:pt idx="1">
                  <c:v>Московская область</c:v>
                </c:pt>
                <c:pt idx="2">
                  <c:v>Санкт-петербург</c:v>
                </c:pt>
                <c:pt idx="3">
                  <c:v>Остальные субъекты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2648</c:v>
                </c:pt>
                <c:pt idx="1">
                  <c:v>2308</c:v>
                </c:pt>
                <c:pt idx="2">
                  <c:v>1410</c:v>
                </c:pt>
                <c:pt idx="3">
                  <c:v>3152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F9E-458E-A0F8-3B06C433FC03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l">
              <a:defRPr sz="32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3200" b="1" dirty="0"/>
              <a:t>ВСЕГО 440</a:t>
            </a:r>
            <a:r>
              <a:rPr lang="ru-RU" sz="3200" b="1" baseline="0" dirty="0"/>
              <a:t> 000 лифтов</a:t>
            </a:r>
            <a:endParaRPr lang="ru-RU" sz="3200" b="1" dirty="0"/>
          </a:p>
        </c:rich>
      </c:tx>
      <c:layout>
        <c:manualLayout>
          <c:xMode val="edge"/>
          <c:yMode val="edge"/>
          <c:x val="0.18930733856627993"/>
          <c:y val="4.909534969049424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l">
            <a:defRPr sz="32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1" i="0" u="none" strike="noStrike" kern="1200" cap="all" spc="5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b="1" dirty="0">
                <a:solidFill>
                  <a:schemeClr val="tx1"/>
                </a:solidFill>
              </a:rPr>
              <a:t>2015</a:t>
            </a:r>
          </a:p>
          <a:p>
            <a:pPr>
              <a:defRPr/>
            </a:pPr>
            <a:r>
              <a:rPr lang="ru-RU" dirty="0"/>
              <a:t>ЗАМЕНА ЛИФТОВ </a:t>
            </a:r>
          </a:p>
          <a:p>
            <a:pPr>
              <a:defRPr/>
            </a:pPr>
            <a:r>
              <a:rPr lang="ru-RU" sz="3200" dirty="0">
                <a:solidFill>
                  <a:srgbClr val="C00000"/>
                </a:solidFill>
              </a:rPr>
              <a:t>9518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1" i="0" u="none" strike="noStrike" kern="1200" cap="all" spc="5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0-DF9E-458E-A0F8-3B06C433FC03}"/>
              </c:ext>
            </c:extLst>
          </c:dPt>
          <c:dPt>
            <c:idx val="1"/>
            <c:bubble3D val="0"/>
            <c:spPr>
              <a:solidFill>
                <a:schemeClr val="accent4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DF9E-458E-A0F8-3B06C433FC03}"/>
              </c:ext>
            </c:extLst>
          </c:dPt>
          <c:dPt>
            <c:idx val="2"/>
            <c:bubble3D val="0"/>
            <c:spPr>
              <a:solidFill>
                <a:schemeClr val="accent6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2-DF9E-458E-A0F8-3B06C433FC03}"/>
              </c:ext>
            </c:extLst>
          </c:dPt>
          <c:dPt>
            <c:idx val="3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DF9E-458E-A0F8-3B06C433FC03}"/>
              </c:ext>
            </c:extLst>
          </c:dPt>
          <c:dLbls>
            <c:dLbl>
              <c:idx val="0"/>
              <c:layout>
                <c:manualLayout>
                  <c:x val="-0.23297857426854876"/>
                  <c:y val="0.10887808466774265"/>
                </c:manualLayout>
              </c:layout>
              <c:tx>
                <c:rich>
                  <a:bodyPr/>
                  <a:lstStyle/>
                  <a:p>
                    <a:r>
                      <a:rPr lang="ru-RU"/>
                      <a:t>2648; 28% МОСКВА</a:t>
                    </a:r>
                  </a:p>
                </c:rich>
              </c:tx>
              <c:dLblPos val="bestFit"/>
              <c:showLegendKey val="1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F9E-458E-A0F8-3B06C433FC03}"/>
                </c:ext>
              </c:extLst>
            </c:dLbl>
            <c:dLbl>
              <c:idx val="1"/>
              <c:layout>
                <c:manualLayout>
                  <c:x val="-0.18520196926820651"/>
                  <c:y val="-0.14516965044055746"/>
                </c:manualLayout>
              </c:layout>
              <c:tx>
                <c:rich>
                  <a:bodyPr/>
                  <a:lstStyle/>
                  <a:p>
                    <a:r>
                      <a:rPr lang="ru-RU" dirty="0"/>
                      <a:t>2308; 24% МОСК. ОБЛАСТЬ</a:t>
                    </a:r>
                  </a:p>
                </c:rich>
              </c:tx>
              <c:dLblPos val="bestFit"/>
              <c:showLegendKey val="1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F9E-458E-A0F8-3B06C433FC03}"/>
                </c:ext>
              </c:extLst>
            </c:dLbl>
            <c:dLbl>
              <c:idx val="2"/>
              <c:layout>
                <c:manualLayout>
                  <c:x val="0.14963181981488941"/>
                  <c:y val="-0.11469902336003181"/>
                </c:manualLayout>
              </c:layout>
              <c:tx>
                <c:rich>
                  <a:bodyPr/>
                  <a:lstStyle/>
                  <a:p>
                    <a:r>
                      <a:rPr lang="ru-RU" dirty="0"/>
                      <a:t>1410; </a:t>
                    </a:r>
                    <a:r>
                      <a:rPr lang="ru-RU"/>
                      <a:t>15% САНКТ-ПЕТЕРБУРГ</a:t>
                    </a:r>
                    <a:endParaRPr lang="ru-RU" dirty="0"/>
                  </a:p>
                </c:rich>
              </c:tx>
              <c:dLblPos val="bestFit"/>
              <c:showLegendKey val="1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F9E-458E-A0F8-3B06C433FC03}"/>
                </c:ext>
              </c:extLst>
            </c:dLbl>
            <c:dLbl>
              <c:idx val="3"/>
              <c:layout>
                <c:manualLayout>
                  <c:x val="0.20981257927415373"/>
                  <c:y val="9.7398405789317494E-2"/>
                </c:manualLayout>
              </c:layout>
              <c:tx>
                <c:rich>
                  <a:bodyPr/>
                  <a:lstStyle/>
                  <a:p>
                    <a:r>
                      <a:rPr lang="ru-RU"/>
                      <a:t>3152; 33% ДРУГИЕ</a:t>
                    </a:r>
                    <a:r>
                      <a:rPr lang="ru-RU" baseline="0"/>
                      <a:t> СУБЪЕКТЫ</a:t>
                    </a:r>
                    <a:endParaRPr lang="ru-RU"/>
                  </a:p>
                </c:rich>
              </c:tx>
              <c:dLblPos val="bestFit"/>
              <c:showLegendKey val="1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F9E-458E-A0F8-3B06C433FC0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1"/>
            <c:showVal val="1"/>
            <c:showCatName val="0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Москва</c:v>
                </c:pt>
                <c:pt idx="1">
                  <c:v>Московская область</c:v>
                </c:pt>
                <c:pt idx="2">
                  <c:v>Санкт-петербург</c:v>
                </c:pt>
                <c:pt idx="3">
                  <c:v>Остальные субъекты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2648</c:v>
                </c:pt>
                <c:pt idx="1">
                  <c:v>2308</c:v>
                </c:pt>
                <c:pt idx="2">
                  <c:v>1410</c:v>
                </c:pt>
                <c:pt idx="3">
                  <c:v>3152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F9E-458E-A0F8-3B06C433FC03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1" i="0" u="none" strike="noStrike" kern="1200" cap="all" spc="5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>
                <a:solidFill>
                  <a:schemeClr val="tx1"/>
                </a:solidFill>
              </a:rPr>
              <a:t>2016</a:t>
            </a:r>
          </a:p>
          <a:p>
            <a:pPr>
              <a:defRPr/>
            </a:pPr>
            <a:r>
              <a:rPr lang="ru-RU" dirty="0"/>
              <a:t>ЗАМЕНА ЛИФТОВ </a:t>
            </a:r>
          </a:p>
          <a:p>
            <a:pPr>
              <a:defRPr/>
            </a:pPr>
            <a:r>
              <a:rPr lang="ru-RU" sz="3600" dirty="0">
                <a:solidFill>
                  <a:srgbClr val="C00000"/>
                </a:solidFill>
              </a:rPr>
              <a:t>12266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1" i="0" u="none" strike="noStrike" kern="1200" cap="all" spc="5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50AC-48A9-8C50-7B47628795CB}"/>
              </c:ext>
            </c:extLst>
          </c:dPt>
          <c:dPt>
            <c:idx val="1"/>
            <c:bubble3D val="0"/>
            <c:spPr>
              <a:solidFill>
                <a:schemeClr val="accent4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50AC-48A9-8C50-7B47628795CB}"/>
              </c:ext>
            </c:extLst>
          </c:dPt>
          <c:dPt>
            <c:idx val="2"/>
            <c:bubble3D val="0"/>
            <c:spPr>
              <a:solidFill>
                <a:schemeClr val="accent6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50AC-48A9-8C50-7B47628795CB}"/>
              </c:ext>
            </c:extLst>
          </c:dPt>
          <c:dPt>
            <c:idx val="3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50AC-48A9-8C50-7B47628795CB}"/>
              </c:ext>
            </c:extLst>
          </c:dPt>
          <c:dLbls>
            <c:dLbl>
              <c:idx val="0"/>
              <c:layout>
                <c:manualLayout>
                  <c:x val="-0.22912390029047369"/>
                  <c:y val="0.1569967175752528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1" i="0" u="none" strike="noStrike" kern="1200" baseline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5FD509EF-648A-4836-86C2-2184E3109039}" type="VALUE">
                      <a:rPr lang="ru-RU" sz="1600" smtClean="0"/>
                      <a:pPr>
                        <a:defRPr/>
                      </a:pPr>
                      <a:t>[ЗНАЧЕНИЕ]</a:t>
                    </a:fld>
                    <a:r>
                      <a:rPr lang="ru-RU" sz="1600" dirty="0"/>
                      <a:t>;</a:t>
                    </a:r>
                  </a:p>
                  <a:p>
                    <a:pPr>
                      <a:defRPr/>
                    </a:pPr>
                    <a:fld id="{C65DB224-36D0-4BC6-B035-04C70E8386DA}" type="PERCENTAGE">
                      <a:rPr lang="ru-RU" sz="1600" smtClean="0"/>
                      <a:pPr>
                        <a:defRPr/>
                      </a:pPr>
                      <a:t>[ПРОЦЕНТ]</a:t>
                    </a:fld>
                    <a:r>
                      <a:rPr lang="ru-RU" sz="1600" dirty="0"/>
                      <a:t>;</a:t>
                    </a:r>
                  </a:p>
                  <a:p>
                    <a:pPr>
                      <a:defRPr/>
                    </a:pPr>
                    <a:fld id="{E3FE9105-E4F1-4EC7-8DED-954694C2EF45}" type="CATEGORYNAME">
                      <a:rPr lang="ru-RU" sz="1600" smtClean="0"/>
                      <a:pPr>
                        <a:defRPr/>
                      </a:pPr>
                      <a:t>[ИМЯ КАТЕГОРИИ]</a:t>
                    </a:fld>
                    <a:endParaRPr lang="ru-RU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1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7637540232072418"/>
                      <c:h val="0.19453684577258587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50AC-48A9-8C50-7B47628795CB}"/>
                </c:ext>
              </c:extLst>
            </c:dLbl>
            <c:dLbl>
              <c:idx val="1"/>
              <c:layout>
                <c:manualLayout>
                  <c:x val="-0.24271399046464417"/>
                  <c:y val="-0.12171692122162556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1" i="0" u="none" strike="noStrike" kern="1200" baseline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24F91E35-A2EA-4282-87B2-A7E36BBB502A}" type="VALUE">
                      <a:rPr lang="en-US" sz="1600" smtClean="0"/>
                      <a:pPr>
                        <a:defRPr/>
                      </a:pPr>
                      <a:t>[ЗНАЧЕНИЕ]</a:t>
                    </a:fld>
                    <a:r>
                      <a:rPr lang="en-US" sz="1600" dirty="0"/>
                      <a:t>;</a:t>
                    </a:r>
                  </a:p>
                  <a:p>
                    <a:pPr>
                      <a:defRPr/>
                    </a:pPr>
                    <a:fld id="{4C5E02F1-3656-45B5-93B4-5EEEDD23A18A}" type="PERCENTAGE">
                      <a:rPr lang="en-US" sz="1600" smtClean="0"/>
                      <a:pPr>
                        <a:defRPr/>
                      </a:pPr>
                      <a:t>[ПРОЦЕНТ]</a:t>
                    </a:fld>
                    <a:r>
                      <a:rPr lang="en-US" sz="1600" dirty="0"/>
                      <a:t>;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1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2263024007140969"/>
                      <c:h val="0.18766275228238849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50AC-48A9-8C50-7B47628795CB}"/>
                </c:ext>
              </c:extLst>
            </c:dLbl>
            <c:dLbl>
              <c:idx val="2"/>
              <c:layout>
                <c:manualLayout>
                  <c:x val="-2.286010294129482E-2"/>
                  <c:y val="-4.485706847156426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1" i="0" u="none" strike="noStrike" kern="1200" baseline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5E420325-C6DF-43B5-94FF-D425468957BE}" type="VALUE">
                      <a:rPr lang="en-US" sz="1600" smtClean="0"/>
                      <a:pPr>
                        <a:defRPr/>
                      </a:pPr>
                      <a:t>[ЗНАЧЕНИЕ]</a:t>
                    </a:fld>
                    <a:r>
                      <a:rPr lang="en-US" sz="1600" dirty="0"/>
                      <a:t>;</a:t>
                    </a:r>
                  </a:p>
                  <a:p>
                    <a:pPr>
                      <a:defRPr/>
                    </a:pPr>
                    <a:fld id="{BACC9D24-5328-46D7-AEA0-1CB81087E3AA}" type="PERCENTAGE">
                      <a:rPr lang="en-US" sz="1600" smtClean="0"/>
                      <a:pPr>
                        <a:defRPr/>
                      </a:pPr>
                      <a:t>[ПРОЦЕНТ]</a:t>
                    </a:fld>
                    <a:r>
                      <a:rPr lang="en-US" sz="1600" dirty="0"/>
                      <a:t>;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1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8986639666467411"/>
                      <c:h val="0.15100092033466911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50AC-48A9-8C50-7B47628795CB}"/>
                </c:ext>
              </c:extLst>
            </c:dLbl>
            <c:dLbl>
              <c:idx val="3"/>
              <c:layout>
                <c:manualLayout>
                  <c:x val="0.14524838529187209"/>
                  <c:y val="8.035472487478235E-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1" i="0" u="none" strike="noStrike" kern="1200" baseline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56339577-CA08-4314-83F5-862CB0A72C12}" type="VALUE">
                      <a:rPr lang="ru-RU" sz="1600" smtClean="0"/>
                      <a:pPr>
                        <a:defRPr/>
                      </a:pPr>
                      <a:t>[ЗНАЧЕНИЕ]</a:t>
                    </a:fld>
                    <a:r>
                      <a:rPr lang="ru-RU" sz="1600" dirty="0"/>
                      <a:t>;</a:t>
                    </a:r>
                  </a:p>
                  <a:p>
                    <a:pPr>
                      <a:defRPr/>
                    </a:pPr>
                    <a:fld id="{8D2863C0-74FF-4F7C-8881-E8EA2D02C0CE}" type="PERCENTAGE">
                      <a:rPr lang="ru-RU" sz="1600" smtClean="0"/>
                      <a:pPr>
                        <a:defRPr/>
                      </a:pPr>
                      <a:t>[ПРОЦЕНТ]</a:t>
                    </a:fld>
                    <a:r>
                      <a:rPr lang="ru-RU" sz="1600" dirty="0"/>
                      <a:t>;</a:t>
                    </a:r>
                  </a:p>
                  <a:p>
                    <a:pPr>
                      <a:defRPr/>
                    </a:pPr>
                    <a:fld id="{207B7690-ADF8-4433-AB73-50B8F88E1FC5}" type="CATEGORYNAME">
                      <a:rPr lang="ru-RU" sz="1600" smtClean="0"/>
                      <a:pPr>
                        <a:defRPr/>
                      </a:pPr>
                      <a:t>[ИМЯ КАТЕГОРИИ]</a:t>
                    </a:fld>
                    <a:endParaRPr lang="ru-RU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1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0550349104138785"/>
                      <c:h val="0.19911957476605083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50AC-48A9-8C50-7B47628795C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1"/>
            <c:showVal val="1"/>
            <c:showCatName val="0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Москва</c:v>
                </c:pt>
                <c:pt idx="1">
                  <c:v>Московская область</c:v>
                </c:pt>
                <c:pt idx="2">
                  <c:v>Санкт-петербург</c:v>
                </c:pt>
                <c:pt idx="3">
                  <c:v>Остальные субъекты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3784</c:v>
                </c:pt>
                <c:pt idx="1">
                  <c:v>1639</c:v>
                </c:pt>
                <c:pt idx="2">
                  <c:v>1531</c:v>
                </c:pt>
                <c:pt idx="3">
                  <c:v>5312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50AC-48A9-8C50-7B47628795CB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cap="all" spc="5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2015</a:t>
            </a:r>
          </a:p>
          <a:p>
            <a:pPr>
              <a:defRPr sz="1400"/>
            </a:pPr>
            <a:r>
              <a:rPr lang="ru-RU" sz="1200" dirty="0">
                <a:latin typeface="Calibri" panose="020F0502020204030204" pitchFamily="34" charset="0"/>
                <a:cs typeface="Calibri" panose="020F0502020204030204" pitchFamily="34" charset="0"/>
              </a:rPr>
              <a:t>ЗАМЕНА ЛИФТОВ </a:t>
            </a:r>
          </a:p>
          <a:p>
            <a:pPr>
              <a:defRPr sz="1400"/>
            </a:pPr>
            <a:r>
              <a:rPr lang="ru-RU" sz="12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9518</a:t>
            </a:r>
          </a:p>
        </c:rich>
      </c:tx>
      <c:layout>
        <c:manualLayout>
          <c:xMode val="edge"/>
          <c:yMode val="edge"/>
          <c:x val="0.22217365864436325"/>
          <c:y val="8.122942114709907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cap="all" spc="5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11709135354934098"/>
          <c:y val="0.44232564523156914"/>
          <c:w val="0.62714915241391667"/>
          <c:h val="0.52044420340934383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0-DF9E-458E-A0F8-3B06C433FC03}"/>
              </c:ext>
            </c:extLst>
          </c:dPt>
          <c:dPt>
            <c:idx val="1"/>
            <c:bubble3D val="0"/>
            <c:spPr>
              <a:solidFill>
                <a:schemeClr val="accent4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DF9E-458E-A0F8-3B06C433FC03}"/>
              </c:ext>
            </c:extLst>
          </c:dPt>
          <c:dPt>
            <c:idx val="2"/>
            <c:bubble3D val="0"/>
            <c:spPr>
              <a:solidFill>
                <a:schemeClr val="accent6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2-DF9E-458E-A0F8-3B06C433FC03}"/>
              </c:ext>
            </c:extLst>
          </c:dPt>
          <c:dPt>
            <c:idx val="3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DF9E-458E-A0F8-3B06C433FC03}"/>
              </c:ext>
            </c:extLst>
          </c:dPt>
          <c:dLbls>
            <c:dLbl>
              <c:idx val="0"/>
              <c:layout>
                <c:manualLayout>
                  <c:x val="-0.23297857426854876"/>
                  <c:y val="0.10887808466774265"/>
                </c:manualLayout>
              </c:layout>
              <c:tx>
                <c:rich>
                  <a:bodyPr/>
                  <a:lstStyle/>
                  <a:p>
                    <a:r>
                      <a:rPr lang="ru-RU" dirty="0"/>
                      <a:t>2648; 28% Москва</a:t>
                    </a:r>
                  </a:p>
                </c:rich>
              </c:tx>
              <c:dLblPos val="bestFit"/>
              <c:showLegendKey val="1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F9E-458E-A0F8-3B06C433FC03}"/>
                </c:ext>
              </c:extLst>
            </c:dLbl>
            <c:dLbl>
              <c:idx val="1"/>
              <c:layout>
                <c:manualLayout>
                  <c:x val="-0.18928052327915265"/>
                  <c:y val="-0.13163137086640719"/>
                </c:manualLayout>
              </c:layout>
              <c:tx>
                <c:rich>
                  <a:bodyPr/>
                  <a:lstStyle/>
                  <a:p>
                    <a:r>
                      <a:rPr lang="ru-RU" dirty="0"/>
                      <a:t>2308; 24% </a:t>
                    </a:r>
                    <a:r>
                      <a:rPr lang="ru-RU" dirty="0" err="1"/>
                      <a:t>Моск</a:t>
                    </a:r>
                    <a:r>
                      <a:rPr lang="ru-RU" dirty="0"/>
                      <a:t>.</a:t>
                    </a:r>
                    <a:r>
                      <a:rPr lang="ru-RU" baseline="0" dirty="0"/>
                      <a:t>  область</a:t>
                    </a:r>
                    <a:endParaRPr lang="ru-RU" dirty="0"/>
                  </a:p>
                </c:rich>
              </c:tx>
              <c:dLblPos val="bestFit"/>
              <c:showLegendKey val="1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F9E-458E-A0F8-3B06C433FC03}"/>
                </c:ext>
              </c:extLst>
            </c:dLbl>
            <c:dLbl>
              <c:idx val="2"/>
              <c:layout>
                <c:manualLayout>
                  <c:x val="0.14852458426758453"/>
                  <c:y val="-6.3484203835744948E-2"/>
                </c:manualLayout>
              </c:layout>
              <c:tx>
                <c:rich>
                  <a:bodyPr/>
                  <a:lstStyle/>
                  <a:p>
                    <a:r>
                      <a:rPr lang="ru-RU" dirty="0"/>
                      <a:t>1410; 15% Санкт-Петербург</a:t>
                    </a:r>
                  </a:p>
                </c:rich>
              </c:tx>
              <c:dLblPos val="bestFit"/>
              <c:showLegendKey val="1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5009875069928339"/>
                      <c:h val="0.135856206868523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DF9E-458E-A0F8-3B06C433FC03}"/>
                </c:ext>
              </c:extLst>
            </c:dLbl>
            <c:dLbl>
              <c:idx val="3"/>
              <c:layout>
                <c:manualLayout>
                  <c:x val="9.2127176770495672E-2"/>
                  <c:y val="0.10078284588129791"/>
                </c:manualLayout>
              </c:layout>
              <c:tx>
                <c:rich>
                  <a:bodyPr/>
                  <a:lstStyle/>
                  <a:p>
                    <a:r>
                      <a:rPr lang="ru-RU" sz="800" dirty="0"/>
                      <a:t>3152; 33% Остальные </a:t>
                    </a:r>
                    <a:r>
                      <a:rPr lang="ru-RU" sz="800" baseline="0" dirty="0"/>
                      <a:t>субъекты</a:t>
                    </a:r>
                    <a:endParaRPr lang="ru-RU" sz="800" dirty="0"/>
                  </a:p>
                </c:rich>
              </c:tx>
              <c:dLblPos val="bestFit"/>
              <c:showLegendKey val="1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7673157344065419"/>
                      <c:h val="0.135856206868523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DF9E-458E-A0F8-3B06C433FC0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1"/>
            <c:showVal val="1"/>
            <c:showCatName val="0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Москва</c:v>
                </c:pt>
                <c:pt idx="1">
                  <c:v>Московская область</c:v>
                </c:pt>
                <c:pt idx="2">
                  <c:v>Санкт-петербург</c:v>
                </c:pt>
                <c:pt idx="3">
                  <c:v>Остальные субъекты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2648</c:v>
                </c:pt>
                <c:pt idx="1">
                  <c:v>2308</c:v>
                </c:pt>
                <c:pt idx="2">
                  <c:v>1410</c:v>
                </c:pt>
                <c:pt idx="3">
                  <c:v>3152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F9E-458E-A0F8-3B06C433FC03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11019261364037787"/>
          <c:y val="0.28025855900392682"/>
          <c:w val="0.69804508940872256"/>
          <c:h val="0.1282214940830176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cap="all" spc="5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2017</a:t>
            </a:r>
          </a:p>
          <a:p>
            <a:pPr>
              <a:defRPr sz="1400"/>
            </a:pP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ЗАМЕНА ЛИФТОВ</a:t>
            </a:r>
          </a:p>
          <a:p>
            <a:pPr>
              <a:defRPr sz="1400"/>
            </a:pP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ru-RU" sz="1600" u="sng" dirty="0">
                <a:latin typeface="Calibri" panose="020F0502020204030204" pitchFamily="34" charset="0"/>
                <a:cs typeface="Calibri" panose="020F0502020204030204" pitchFamily="34" charset="0"/>
              </a:rPr>
              <a:t>оптимистический план</a:t>
            </a: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</a:p>
          <a:p>
            <a:pPr>
              <a:defRPr sz="1400"/>
            </a:pPr>
            <a:r>
              <a:rPr lang="ru-RU" sz="16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18006</a:t>
            </a:r>
          </a:p>
        </c:rich>
      </c:tx>
      <c:layout>
        <c:manualLayout>
          <c:xMode val="edge"/>
          <c:yMode val="edge"/>
          <c:x val="0.2094690277870094"/>
          <c:y val="9.05182560859659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cap="all" spc="5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21569942534626735"/>
          <c:y val="0.35209313190548741"/>
          <c:w val="0.54743659465071437"/>
          <c:h val="0.53276596041405899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50AC-48A9-8C50-7B47628795CB}"/>
              </c:ext>
            </c:extLst>
          </c:dPt>
          <c:dPt>
            <c:idx val="1"/>
            <c:bubble3D val="0"/>
            <c:spPr>
              <a:solidFill>
                <a:schemeClr val="accent4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50AC-48A9-8C50-7B47628795CB}"/>
              </c:ext>
            </c:extLst>
          </c:dPt>
          <c:dPt>
            <c:idx val="2"/>
            <c:bubble3D val="0"/>
            <c:spPr>
              <a:solidFill>
                <a:schemeClr val="accent6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50AC-48A9-8C50-7B47628795CB}"/>
              </c:ext>
            </c:extLst>
          </c:dPt>
          <c:dPt>
            <c:idx val="3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50AC-48A9-8C50-7B47628795CB}"/>
              </c:ext>
            </c:extLst>
          </c:dPt>
          <c:dLbls>
            <c:dLbl>
              <c:idx val="0"/>
              <c:layout>
                <c:manualLayout>
                  <c:x val="-0.24967466076496284"/>
                  <c:y val="0.1543329591135873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1" i="0" u="none" strike="noStrike" kern="1200" baseline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5FD509EF-648A-4836-86C2-2184E3109039}" type="VALUE">
                      <a:rPr lang="ru-RU" sz="1600" smtClean="0"/>
                      <a:pPr>
                        <a:defRPr/>
                      </a:pPr>
                      <a:t>[ЗНАЧЕНИЕ]</a:t>
                    </a:fld>
                    <a:r>
                      <a:rPr lang="ru-RU" sz="1600" dirty="0"/>
                      <a:t>;</a:t>
                    </a:r>
                  </a:p>
                  <a:p>
                    <a:pPr>
                      <a:defRPr/>
                    </a:pPr>
                    <a:fld id="{C65DB224-36D0-4BC6-B035-04C70E8386DA}" type="PERCENTAGE">
                      <a:rPr lang="ru-RU" sz="1600" smtClean="0"/>
                      <a:pPr>
                        <a:defRPr/>
                      </a:pPr>
                      <a:t>[ПРОЦЕНТ]</a:t>
                    </a:fld>
                    <a:r>
                      <a:rPr lang="ru-RU" sz="1600" dirty="0"/>
                      <a:t>;</a:t>
                    </a:r>
                  </a:p>
                  <a:p>
                    <a:pPr>
                      <a:defRPr/>
                    </a:pPr>
                    <a:fld id="{E3FE9105-E4F1-4EC7-8DED-954694C2EF45}" type="CATEGORYNAME">
                      <a:rPr lang="ru-RU" sz="1600" smtClean="0"/>
                      <a:pPr>
                        <a:defRPr/>
                      </a:pPr>
                      <a:t>[ИМЯ КАТЕГОРИИ]</a:t>
                    </a:fld>
                    <a:endParaRPr lang="ru-RU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1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4103345029072923"/>
                      <c:h val="0.19164368469313395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50AC-48A9-8C50-7B47628795CB}"/>
                </c:ext>
              </c:extLst>
            </c:dLbl>
            <c:dLbl>
              <c:idx val="1"/>
              <c:layout>
                <c:manualLayout>
                  <c:x val="-0.22576462574567346"/>
                  <c:y val="-8.7079656508111392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1" i="0" u="none" strike="noStrike" kern="1200" baseline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24F91E35-A2EA-4282-87B2-A7E36BBB502A}" type="VALUE">
                      <a:rPr lang="en-US" sz="1600" smtClean="0"/>
                      <a:pPr>
                        <a:defRPr/>
                      </a:pPr>
                      <a:t>[ЗНАЧЕНИЕ]</a:t>
                    </a:fld>
                    <a:r>
                      <a:rPr lang="en-US" sz="1600" dirty="0"/>
                      <a:t>;</a:t>
                    </a:r>
                  </a:p>
                  <a:p>
                    <a:pPr>
                      <a:defRPr/>
                    </a:pPr>
                    <a:fld id="{4C5E02F1-3656-45B5-93B4-5EEEDD23A18A}" type="PERCENTAGE">
                      <a:rPr lang="en-US" sz="1600" smtClean="0"/>
                      <a:pPr>
                        <a:defRPr/>
                      </a:pPr>
                      <a:t>[ПРОЦЕНТ]</a:t>
                    </a:fld>
                    <a:r>
                      <a:rPr lang="en-US" sz="1600" dirty="0"/>
                      <a:t>;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1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0106261916297763"/>
                      <c:h val="0.1411700410363330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50AC-48A9-8C50-7B47628795CB}"/>
                </c:ext>
              </c:extLst>
            </c:dLbl>
            <c:dLbl>
              <c:idx val="2"/>
              <c:layout>
                <c:manualLayout>
                  <c:x val="-0.18693781015065206"/>
                  <c:y val="-0.13732013918185337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1" i="0" u="none" strike="noStrike" kern="1200" baseline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5E420325-C6DF-43B5-94FF-D425468957BE}" type="VALUE">
                      <a:rPr lang="en-US" sz="1600" smtClean="0"/>
                      <a:pPr>
                        <a:defRPr/>
                      </a:pPr>
                      <a:t>[ЗНАЧЕНИЕ]</a:t>
                    </a:fld>
                    <a:r>
                      <a:rPr lang="en-US" sz="1600" dirty="0"/>
                      <a:t>;</a:t>
                    </a:r>
                  </a:p>
                  <a:p>
                    <a:pPr>
                      <a:defRPr/>
                    </a:pPr>
                    <a:fld id="{BACC9D24-5328-46D7-AEA0-1CB81087E3AA}" type="PERCENTAGE">
                      <a:rPr lang="en-US" sz="1600" smtClean="0"/>
                      <a:pPr>
                        <a:defRPr/>
                      </a:pPr>
                      <a:t>[ПРОЦЕНТ]</a:t>
                    </a:fld>
                    <a:r>
                      <a:rPr lang="en-US" sz="1600" dirty="0"/>
                      <a:t>;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1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8986639666467411"/>
                      <c:h val="0.15100092033466911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50AC-48A9-8C50-7B47628795CB}"/>
                </c:ext>
              </c:extLst>
            </c:dLbl>
            <c:dLbl>
              <c:idx val="3"/>
              <c:layout>
                <c:manualLayout>
                  <c:x val="0.2175220757721574"/>
                  <c:y val="-5.585543496072444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1" i="0" u="none" strike="noStrike" kern="1200" baseline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56339577-CA08-4314-83F5-862CB0A72C12}" type="VALUE">
                      <a:rPr lang="ru-RU" sz="1600" smtClean="0"/>
                      <a:pPr>
                        <a:defRPr/>
                      </a:pPr>
                      <a:t>[ЗНАЧЕНИЕ]</a:t>
                    </a:fld>
                    <a:r>
                      <a:rPr lang="ru-RU" sz="1600" dirty="0"/>
                      <a:t>;</a:t>
                    </a:r>
                  </a:p>
                  <a:p>
                    <a:pPr>
                      <a:defRPr/>
                    </a:pPr>
                    <a:fld id="{8D2863C0-74FF-4F7C-8881-E8EA2D02C0CE}" type="PERCENTAGE">
                      <a:rPr lang="ru-RU" sz="1600" smtClean="0"/>
                      <a:pPr>
                        <a:defRPr/>
                      </a:pPr>
                      <a:t>[ПРОЦЕНТ]</a:t>
                    </a:fld>
                    <a:r>
                      <a:rPr lang="ru-RU" sz="1600" dirty="0"/>
                      <a:t>;</a:t>
                    </a:r>
                  </a:p>
                  <a:p>
                    <a:pPr>
                      <a:defRPr/>
                    </a:pPr>
                    <a:fld id="{207B7690-ADF8-4433-AB73-50B8F88E1FC5}" type="CATEGORYNAME">
                      <a:rPr lang="ru-RU" sz="1600" smtClean="0"/>
                      <a:pPr>
                        <a:defRPr/>
                      </a:pPr>
                      <a:t>[ИМЯ КАТЕГОРИИ]</a:t>
                    </a:fld>
                    <a:endParaRPr lang="ru-RU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1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7315215550935223"/>
                      <c:h val="0.19247783445308714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50AC-48A9-8C50-7B47628795C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1"/>
            <c:showVal val="1"/>
            <c:showCatName val="0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Москва</c:v>
                </c:pt>
                <c:pt idx="1">
                  <c:v>Московская область</c:v>
                </c:pt>
                <c:pt idx="2">
                  <c:v>Санкт-петербург</c:v>
                </c:pt>
                <c:pt idx="3">
                  <c:v>Остальные субъекты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5080</c:v>
                </c:pt>
                <c:pt idx="1">
                  <c:v>1211</c:v>
                </c:pt>
                <c:pt idx="2">
                  <c:v>2100</c:v>
                </c:pt>
                <c:pt idx="3">
                  <c:v>9615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50AC-48A9-8C50-7B47628795CB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28379236880494518"/>
          <c:y val="0.24694161437128465"/>
          <c:w val="0.42823147659299149"/>
          <c:h val="9.663219661180047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l">
              <a:defRPr sz="32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3200" b="1" dirty="0"/>
              <a:t>ВСЕГО 440</a:t>
            </a:r>
            <a:r>
              <a:rPr lang="ru-RU" sz="3200" b="1" baseline="0" dirty="0"/>
              <a:t> 000 лифтов</a:t>
            </a:r>
            <a:endParaRPr lang="ru-RU" sz="3200" b="1" dirty="0"/>
          </a:p>
        </c:rich>
      </c:tx>
      <c:layout>
        <c:manualLayout>
          <c:xMode val="edge"/>
          <c:yMode val="edge"/>
          <c:x val="0.18930733856627993"/>
          <c:y val="4.909534969049424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l">
            <a:defRPr sz="32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A94908-D890-4D66-91C8-ED0CB0DBC547}" type="datetimeFigureOut">
              <a:rPr lang="ru-RU" smtClean="0"/>
              <a:t>01.02.2017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9C8792-2212-4BEF-9494-D1414CD131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94885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B32DE8-8874-451C-A373-D071F464FF16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74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B32DE8-8874-451C-A373-D071F464FF16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97141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B32DE8-8874-451C-A373-D071F464FF16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82513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B32DE8-8874-451C-A373-D071F464FF16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21652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A913D-73EA-47A9-9C27-4B76FDAE61EF}" type="datetimeFigureOut">
              <a:rPr lang="ru-RU" smtClean="0"/>
              <a:t>01.02.2017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A6141-E1F1-4EE3-BD72-D8847F782A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53289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A913D-73EA-47A9-9C27-4B76FDAE61EF}" type="datetimeFigureOut">
              <a:rPr lang="ru-RU" smtClean="0"/>
              <a:t>01.02.2017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A6141-E1F1-4EE3-BD72-D8847F782A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66393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A913D-73EA-47A9-9C27-4B76FDAE61EF}" type="datetimeFigureOut">
              <a:rPr lang="ru-RU" smtClean="0"/>
              <a:t>01.02.2017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A6141-E1F1-4EE3-BD72-D8847F782A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8747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A913D-73EA-47A9-9C27-4B76FDAE61EF}" type="datetimeFigureOut">
              <a:rPr lang="ru-RU" smtClean="0"/>
              <a:t>01.02.2017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A6141-E1F1-4EE3-BD72-D8847F782A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89452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A913D-73EA-47A9-9C27-4B76FDAE61EF}" type="datetimeFigureOut">
              <a:rPr lang="ru-RU" smtClean="0"/>
              <a:t>01.02.2017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A6141-E1F1-4EE3-BD72-D8847F782A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63131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A913D-73EA-47A9-9C27-4B76FDAE61EF}" type="datetimeFigureOut">
              <a:rPr lang="ru-RU" smtClean="0"/>
              <a:t>01.02.2017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A6141-E1F1-4EE3-BD72-D8847F782A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17478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A913D-73EA-47A9-9C27-4B76FDAE61EF}" type="datetimeFigureOut">
              <a:rPr lang="ru-RU" smtClean="0"/>
              <a:t>01.02.2017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A6141-E1F1-4EE3-BD72-D8847F782A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05532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A913D-73EA-47A9-9C27-4B76FDAE61EF}" type="datetimeFigureOut">
              <a:rPr lang="ru-RU" smtClean="0"/>
              <a:t>01.02.2017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A6141-E1F1-4EE3-BD72-D8847F782A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5044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A913D-73EA-47A9-9C27-4B76FDAE61EF}" type="datetimeFigureOut">
              <a:rPr lang="ru-RU" smtClean="0"/>
              <a:t>01.02.2017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A6141-E1F1-4EE3-BD72-D8847F782A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02778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A913D-73EA-47A9-9C27-4B76FDAE61EF}" type="datetimeFigureOut">
              <a:rPr lang="ru-RU" smtClean="0"/>
              <a:t>01.02.2017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A6141-E1F1-4EE3-BD72-D8847F782A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27841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A913D-73EA-47A9-9C27-4B76FDAE61EF}" type="datetimeFigureOut">
              <a:rPr lang="ru-RU" smtClean="0"/>
              <a:t>01.02.2017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A6141-E1F1-4EE3-BD72-D8847F782A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24657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71316" cy="6874935"/>
            <a:chOff x="-8466" y="-8468"/>
            <a:chExt cx="9171316" cy="6874935"/>
          </a:xfrm>
        </p:grpSpPr>
        <p:cxnSp>
          <p:nvCxnSpPr>
            <p:cNvPr id="28" name="Straight Connector 2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Freeform 2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Freeform 3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Freeform 3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Freeform 3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Freeform 3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5" name="Freeform 3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6" name="Freeform 3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1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6" y="2404535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6" y="4050835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D3246-507D-4CE4-BBC1-ACB2E7891C7B}" type="datetimeFigureOut">
              <a:rPr lang="ru-RU" smtClean="0"/>
              <a:pPr/>
              <a:t>01.02.2017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13619-1693-4C42-8EFC-53220606FCE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34561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D3246-507D-4CE4-BBC1-ACB2E7891C7B}" type="datetimeFigureOut">
              <a:rPr lang="ru-RU" smtClean="0"/>
              <a:pPr/>
              <a:t>01.02.2017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13619-1693-4C42-8EFC-53220606FCE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2622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2700869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D3246-507D-4CE4-BBC1-ACB2E7891C7B}" type="datetimeFigureOut">
              <a:rPr lang="ru-RU" smtClean="0"/>
              <a:pPr/>
              <a:t>01.02.2017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13619-1693-4C42-8EFC-53220606FCE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13520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609601"/>
            <a:ext cx="6347714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1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D3246-507D-4CE4-BBC1-ACB2E7891C7B}" type="datetimeFigureOut">
              <a:rPr lang="ru-RU" smtClean="0"/>
              <a:pPr/>
              <a:t>01.02.2017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13619-1693-4C42-8EFC-53220606FCE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840210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1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4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7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4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7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D3246-507D-4CE4-BBC1-ACB2E7891C7B}" type="datetimeFigureOut">
              <a:rPr lang="ru-RU" smtClean="0"/>
              <a:pPr/>
              <a:t>01.02.2017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13619-1693-4C42-8EFC-53220606FCE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3986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1"/>
            <a:ext cx="6347714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D3246-507D-4CE4-BBC1-ACB2E7891C7B}" type="datetimeFigureOut">
              <a:rPr lang="ru-RU" smtClean="0"/>
              <a:pPr/>
              <a:t>01.02.2017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13619-1693-4C42-8EFC-53220606FCE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84465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D3246-507D-4CE4-BBC1-ACB2E7891C7B}" type="datetimeFigureOut">
              <a:rPr lang="ru-RU" smtClean="0"/>
              <a:pPr/>
              <a:t>01.02.2017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13619-1693-4C42-8EFC-53220606FCE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526737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98605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6" y="514926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D3246-507D-4CE4-BBC1-ACB2E7891C7B}" type="datetimeFigureOut">
              <a:rPr lang="ru-RU" smtClean="0"/>
              <a:pPr/>
              <a:t>01.02.2017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13619-1693-4C42-8EFC-53220606FCE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147994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800601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600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189" indent="0">
              <a:buNone/>
              <a:defRPr sz="1600"/>
            </a:lvl2pPr>
            <a:lvl3pPr marL="914378" indent="0">
              <a:buNone/>
              <a:defRPr sz="1600"/>
            </a:lvl3pPr>
            <a:lvl4pPr marL="1371566" indent="0">
              <a:buNone/>
              <a:defRPr sz="1600"/>
            </a:lvl4pPr>
            <a:lvl5pPr marL="1828754" indent="0">
              <a:buNone/>
              <a:defRPr sz="1600"/>
            </a:lvl5pPr>
            <a:lvl6pPr marL="2285943" indent="0">
              <a:buNone/>
              <a:defRPr sz="1600"/>
            </a:lvl6pPr>
            <a:lvl7pPr marL="2743132" indent="0">
              <a:buNone/>
              <a:defRPr sz="1600"/>
            </a:lvl7pPr>
            <a:lvl8pPr marL="3200320" indent="0">
              <a:buNone/>
              <a:defRPr sz="1600"/>
            </a:lvl8pPr>
            <a:lvl9pPr marL="3657509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5367339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189" indent="0">
              <a:buNone/>
              <a:defRPr sz="1200"/>
            </a:lvl2pPr>
            <a:lvl3pPr marL="914378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2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D3246-507D-4CE4-BBC1-ACB2E7891C7B}" type="datetimeFigureOut">
              <a:rPr lang="ru-RU" smtClean="0"/>
              <a:pPr/>
              <a:t>01.02.2017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13619-1693-4C42-8EFC-53220606FCE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729114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1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D3246-507D-4CE4-BBC1-ACB2E7891C7B}" type="datetimeFigureOut">
              <a:rPr lang="ru-RU" smtClean="0"/>
              <a:pPr/>
              <a:t>01.02.2017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13619-1693-4C42-8EFC-53220606FCE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844418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6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5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189" indent="0">
              <a:buFontTx/>
              <a:buNone/>
              <a:defRPr/>
            </a:lvl2pPr>
            <a:lvl3pPr marL="914378" indent="0">
              <a:buFontTx/>
              <a:buNone/>
              <a:defRPr/>
            </a:lvl3pPr>
            <a:lvl4pPr marL="1371566" indent="0">
              <a:buFontTx/>
              <a:buNone/>
              <a:defRPr/>
            </a:lvl4pPr>
            <a:lvl5pPr marL="1828754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D3246-507D-4CE4-BBC1-ACB2E7891C7B}" type="datetimeFigureOut">
              <a:rPr lang="ru-RU" smtClean="0"/>
              <a:pPr/>
              <a:t>01.02.2017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13619-1693-4C42-8EFC-53220606FCE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2" y="790379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700" y="2886557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1629290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D3246-507D-4CE4-BBC1-ACB2E7891C7B}" type="datetimeFigureOut">
              <a:rPr lang="ru-RU" smtClean="0"/>
              <a:pPr/>
              <a:t>01.02.2017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13619-1693-4C42-8EFC-53220606FCE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288519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6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189" indent="0">
              <a:buFontTx/>
              <a:buNone/>
              <a:defRPr/>
            </a:lvl2pPr>
            <a:lvl3pPr marL="914378" indent="0">
              <a:buFontTx/>
              <a:buNone/>
              <a:defRPr/>
            </a:lvl3pPr>
            <a:lvl4pPr marL="1371566" indent="0">
              <a:buFontTx/>
              <a:buNone/>
              <a:defRPr/>
            </a:lvl4pPr>
            <a:lvl5pPr marL="1828754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D3246-507D-4CE4-BBC1-ACB2E7891C7B}" type="datetimeFigureOut">
              <a:rPr lang="ru-RU" smtClean="0"/>
              <a:pPr/>
              <a:t>01.02.2017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13619-1693-4C42-8EFC-53220606FCE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2" y="790379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700" y="2886557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2888674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9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189" indent="0">
              <a:buFontTx/>
              <a:buNone/>
              <a:defRPr/>
            </a:lvl2pPr>
            <a:lvl3pPr marL="914378" indent="0">
              <a:buFontTx/>
              <a:buNone/>
              <a:defRPr/>
            </a:lvl3pPr>
            <a:lvl4pPr marL="1371566" indent="0">
              <a:buFontTx/>
              <a:buNone/>
              <a:defRPr/>
            </a:lvl4pPr>
            <a:lvl5pPr marL="1828754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D3246-507D-4CE4-BBC1-ACB2E7891C7B}" type="datetimeFigureOut">
              <a:rPr lang="ru-RU" smtClean="0"/>
              <a:pPr/>
              <a:t>01.02.2017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13619-1693-4C42-8EFC-53220606FCE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053857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D3246-507D-4CE4-BBC1-ACB2E7891C7B}" type="datetimeFigureOut">
              <a:rPr lang="ru-RU" smtClean="0"/>
              <a:pPr/>
              <a:t>01.02.2017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13619-1693-4C42-8EFC-53220606FCE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321048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1"/>
            <a:ext cx="978812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609601"/>
            <a:ext cx="5195026" cy="5251451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D3246-507D-4CE4-BBC1-ACB2E7891C7B}" type="datetimeFigureOut">
              <a:rPr lang="ru-RU" smtClean="0"/>
              <a:pPr/>
              <a:t>01.02.2017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13619-1693-4C42-8EFC-53220606FCE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98573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AA913D-73EA-47A9-9C27-4B76FDAE61EF}" type="datetimeFigureOut">
              <a:rPr lang="ru-RU" smtClean="0"/>
              <a:t>01.02.2017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6A6141-E1F1-4EE3-BD72-D8847F782A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46146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6" y="-8468"/>
            <a:ext cx="9171317" cy="6874935"/>
            <a:chOff x="-8467" y="-8468"/>
            <a:chExt cx="9171317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609601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4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0D3246-507D-4CE4-BBC1-ACB2E7891C7B}" type="datetimeFigureOut">
              <a:rPr lang="ru-RU" smtClean="0"/>
              <a:pPr/>
              <a:t>01.02.2017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4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7" y="6041364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2EE13619-1693-4C42-8EFC-53220606FCE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37805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</p:sldLayoutIdLst>
  <p:txStyles>
    <p:titleStyle>
      <a:lvl1pPr algn="l" defTabSz="457189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892" indent="-342892" algn="l" defTabSz="457189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31" indent="-285743" algn="l" defTabSz="457189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2972" indent="-228594" algn="l" defTabSz="457189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160" indent="-228594" algn="l" defTabSz="457189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348" indent="-228594" algn="l" defTabSz="457189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537" indent="-228594" algn="l" defTabSz="457189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726" indent="-228594" algn="l" defTabSz="457189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8915" indent="-228594" algn="l" defTabSz="457189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103" indent="-228594" algn="l" defTabSz="457189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18" Type="http://schemas.openxmlformats.org/officeDocument/2006/relationships/image" Target="../media/image23.png"/><Relationship Id="rId3" Type="http://schemas.openxmlformats.org/officeDocument/2006/relationships/image" Target="../media/image8.jpg"/><Relationship Id="rId7" Type="http://schemas.openxmlformats.org/officeDocument/2006/relationships/image" Target="../media/image12.gif"/><Relationship Id="rId12" Type="http://schemas.openxmlformats.org/officeDocument/2006/relationships/image" Target="../media/image17.png"/><Relationship Id="rId17" Type="http://schemas.openxmlformats.org/officeDocument/2006/relationships/image" Target="../media/image22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1.png"/><Relationship Id="rId20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11" Type="http://schemas.openxmlformats.org/officeDocument/2006/relationships/image" Target="../media/image16.gif"/><Relationship Id="rId5" Type="http://schemas.openxmlformats.org/officeDocument/2006/relationships/image" Target="../media/image10.png"/><Relationship Id="rId15" Type="http://schemas.openxmlformats.org/officeDocument/2006/relationships/image" Target="../media/image20.gif"/><Relationship Id="rId10" Type="http://schemas.openxmlformats.org/officeDocument/2006/relationships/image" Target="../media/image15.png"/><Relationship Id="rId19" Type="http://schemas.openxmlformats.org/officeDocument/2006/relationships/image" Target="../media/image24.png"/><Relationship Id="rId4" Type="http://schemas.openxmlformats.org/officeDocument/2006/relationships/image" Target="../media/image9.png"/><Relationship Id="rId9" Type="http://schemas.openxmlformats.org/officeDocument/2006/relationships/image" Target="../media/image14.png"/><Relationship Id="rId14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chart" Target="../charts/char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chart" Target="../charts/char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2.gif"/><Relationship Id="rId4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3043443" y="5492811"/>
            <a:ext cx="6100557" cy="1266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5080">
              <a:lnSpc>
                <a:spcPct val="106200"/>
              </a:lnSpc>
            </a:pPr>
            <a:r>
              <a:rPr lang="ru-RU" spc="25" dirty="0">
                <a:cs typeface="Calibri"/>
              </a:rPr>
              <a:t>Докладчик </a:t>
            </a:r>
            <a:r>
              <a:rPr lang="ru-RU" spc="125" dirty="0">
                <a:cs typeface="Calibri"/>
              </a:rPr>
              <a:t>- </a:t>
            </a:r>
            <a:r>
              <a:rPr lang="ru-RU" b="1" spc="20" dirty="0">
                <a:cs typeface="Calibri"/>
              </a:rPr>
              <a:t>Чернышов </a:t>
            </a:r>
            <a:r>
              <a:rPr lang="ru-RU" b="1" spc="10" dirty="0">
                <a:cs typeface="Calibri"/>
              </a:rPr>
              <a:t>Сергей</a:t>
            </a:r>
            <a:r>
              <a:rPr lang="ru-RU" b="1" spc="-345" dirty="0">
                <a:cs typeface="Calibri"/>
              </a:rPr>
              <a:t>         </a:t>
            </a:r>
            <a:r>
              <a:rPr lang="ru-RU" b="1" spc="5" dirty="0">
                <a:cs typeface="Calibri"/>
              </a:rPr>
              <a:t>Александрович     </a:t>
            </a:r>
          </a:p>
          <a:p>
            <a:pPr marL="12700" marR="5080">
              <a:lnSpc>
                <a:spcPct val="106200"/>
              </a:lnSpc>
            </a:pPr>
            <a:r>
              <a:rPr lang="ru-RU" spc="45" dirty="0">
                <a:cs typeface="Calibri"/>
              </a:rPr>
              <a:t>Член </a:t>
            </a:r>
            <a:r>
              <a:rPr lang="ru-RU" spc="15" dirty="0">
                <a:cs typeface="Calibri"/>
              </a:rPr>
              <a:t>Президиума, </a:t>
            </a:r>
          </a:p>
          <a:p>
            <a:pPr marL="12700" marR="5080">
              <a:lnSpc>
                <a:spcPct val="106200"/>
              </a:lnSpc>
            </a:pPr>
            <a:r>
              <a:rPr lang="ru-RU" spc="10" dirty="0">
                <a:cs typeface="Calibri"/>
              </a:rPr>
              <a:t>Руководитель </a:t>
            </a:r>
            <a:r>
              <a:rPr lang="ru-RU" spc="20" dirty="0">
                <a:cs typeface="Calibri"/>
              </a:rPr>
              <a:t>Комиссии </a:t>
            </a:r>
            <a:r>
              <a:rPr lang="ru-RU" spc="35" dirty="0">
                <a:cs typeface="Calibri"/>
              </a:rPr>
              <a:t>по вопросам </a:t>
            </a:r>
            <a:r>
              <a:rPr lang="ru-RU" spc="25" dirty="0">
                <a:cs typeface="Calibri"/>
              </a:rPr>
              <a:t>лифтового</a:t>
            </a:r>
            <a:r>
              <a:rPr lang="ru-RU" spc="-55" dirty="0">
                <a:cs typeface="Calibri"/>
              </a:rPr>
              <a:t> </a:t>
            </a:r>
            <a:r>
              <a:rPr lang="ru-RU" spc="45" dirty="0">
                <a:cs typeface="Calibri"/>
              </a:rPr>
              <a:t>хозяйства </a:t>
            </a:r>
            <a:r>
              <a:rPr lang="ru-RU" spc="30" dirty="0">
                <a:cs typeface="Calibri"/>
              </a:rPr>
              <a:t>Общественного </a:t>
            </a:r>
            <a:r>
              <a:rPr lang="ru-RU" spc="35" dirty="0">
                <a:cs typeface="Calibri"/>
              </a:rPr>
              <a:t>совета </a:t>
            </a:r>
            <a:r>
              <a:rPr lang="ru-RU" spc="40" dirty="0">
                <a:cs typeface="Calibri"/>
              </a:rPr>
              <a:t>при </a:t>
            </a:r>
            <a:r>
              <a:rPr lang="ru-RU" spc="10" dirty="0">
                <a:cs typeface="Calibri"/>
              </a:rPr>
              <a:t>Минстрое</a:t>
            </a:r>
            <a:r>
              <a:rPr lang="ru-RU" spc="280" dirty="0">
                <a:cs typeface="Calibri"/>
              </a:rPr>
              <a:t> </a:t>
            </a:r>
            <a:r>
              <a:rPr lang="ru-RU" spc="30" dirty="0">
                <a:cs typeface="Calibri"/>
              </a:rPr>
              <a:t>России</a:t>
            </a:r>
            <a:endParaRPr lang="ru-RU" dirty="0">
              <a:cs typeface="Calibri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539552" y="1844824"/>
            <a:ext cx="8208912" cy="3096344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ru-RU" sz="4800" b="1" dirty="0">
                <a:ln>
                  <a:solidFill>
                    <a:schemeClr val="tx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cs typeface="Times New Roman" pitchFamily="18" charset="0"/>
              </a:rPr>
              <a:t>О ПРОГРАММАХ ЗАМЕНЫ ЛИФТОВ В ЖИЛОМ ФОНДЕ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8936" y="246832"/>
            <a:ext cx="1291263" cy="150647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520242" y="338350"/>
            <a:ext cx="328436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КОМИССИЯ ПО ВОПРОСАМ </a:t>
            </a:r>
          </a:p>
          <a:p>
            <a:r>
              <a:rPr lang="ru-RU" sz="2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ЛИФТОВОГО ХОЗЯЙСТВА</a:t>
            </a:r>
          </a:p>
          <a:p>
            <a:r>
              <a:rPr lang="ru-RU" sz="2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ОБЩЕСТВЕННОГО СОВЕТА </a:t>
            </a:r>
          </a:p>
          <a:p>
            <a:r>
              <a:rPr lang="ru-RU" sz="2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ПРИ МИНСТРОЕ РОССИИ</a:t>
            </a:r>
          </a:p>
        </p:txBody>
      </p:sp>
    </p:spTree>
    <p:extLst>
      <p:ext uri="{BB962C8B-B14F-4D97-AF65-F5344CB8AC3E}">
        <p14:creationId xmlns:p14="http://schemas.microsoft.com/office/powerpoint/2010/main" val="29683371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553" y="2223498"/>
            <a:ext cx="2597291" cy="1972419"/>
          </a:xfrm>
          <a:prstGeom prst="rect">
            <a:avLst/>
          </a:prstGeom>
        </p:spPr>
      </p:pic>
      <p:grpSp>
        <p:nvGrpSpPr>
          <p:cNvPr id="8" name="Группа 7"/>
          <p:cNvGrpSpPr/>
          <p:nvPr/>
        </p:nvGrpSpPr>
        <p:grpSpPr>
          <a:xfrm>
            <a:off x="6274554" y="2236436"/>
            <a:ext cx="2769061" cy="1959481"/>
            <a:chOff x="4678158" y="2432564"/>
            <a:chExt cx="3746777" cy="2607207"/>
          </a:xfrm>
        </p:grpSpPr>
        <p:sp>
          <p:nvSpPr>
            <p:cNvPr id="9" name="Скругленный прямоугольник 8"/>
            <p:cNvSpPr/>
            <p:nvPr/>
          </p:nvSpPr>
          <p:spPr>
            <a:xfrm>
              <a:off x="4678158" y="2432564"/>
              <a:ext cx="3746777" cy="2607207"/>
            </a:xfrm>
            <a:prstGeom prst="roundRect">
              <a:avLst/>
            </a:prstGeom>
            <a:blipFill rotWithShape="0">
              <a:blip r:embed="rId3"/>
              <a:stretch>
                <a:fillRect/>
              </a:stretch>
            </a:blipFill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</p:sp>
        <p:sp>
          <p:nvSpPr>
            <p:cNvPr id="10" name="Скругленный прямоугольник 4"/>
            <p:cNvSpPr/>
            <p:nvPr/>
          </p:nvSpPr>
          <p:spPr>
            <a:xfrm>
              <a:off x="4805431" y="2559837"/>
              <a:ext cx="3492231" cy="235266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60960" tIns="60960" rIns="60960" bIns="60960" numCol="1" spcCol="1270" anchor="t" anchorCtr="0">
              <a:noAutofit/>
            </a:bodyPr>
            <a:lstStyle/>
            <a:p>
              <a:pPr lvl="0" algn="ctr" defTabSz="711200" rtl="0">
                <a:lnSpc>
                  <a:spcPct val="10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600" b="1" kern="1200" dirty="0">
                <a:solidFill>
                  <a:schemeClr val="bg1"/>
                </a:solidFill>
              </a:endParaRPr>
            </a:p>
          </p:txBody>
        </p:sp>
      </p:grp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4487" y="24662"/>
            <a:ext cx="455035" cy="53087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519522" y="50013"/>
            <a:ext cx="37006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КОМИССИЯ ПО ВОПРОСАМ ЛИФТОВОГО ХОЗЯЙСТВА</a:t>
            </a:r>
          </a:p>
          <a:p>
            <a:r>
              <a:rPr lang="ru-RU" sz="1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ОБЩЕСТВЕННОГО СОВЕТА ПРИ МИНСТРОЕ РОССИИ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02908" y="635994"/>
            <a:ext cx="8424936" cy="504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/>
              <a:t>Основные направления работы в 2016 году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806037" y="2571930"/>
            <a:ext cx="3468517" cy="23360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90000"/>
              </a:lnSpc>
            </a:pPr>
            <a:r>
              <a:rPr lang="ru-RU" b="1" dirty="0">
                <a:solidFill>
                  <a:srgbClr val="FF0000"/>
                </a:solidFill>
              </a:rPr>
              <a:t>• 4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 заседания </a:t>
            </a:r>
            <a:endParaRPr lang="en-US" b="1" dirty="0">
              <a:solidFill>
                <a:schemeClr val="accent5">
                  <a:lumMod val="75000"/>
                </a:schemeClr>
              </a:solidFill>
            </a:endParaRPr>
          </a:p>
          <a:p>
            <a:pPr lvl="0">
              <a:lnSpc>
                <a:spcPct val="90000"/>
              </a:lnSpc>
            </a:pPr>
            <a:r>
              <a:rPr lang="ru-RU" b="1" dirty="0">
                <a:solidFill>
                  <a:srgbClr val="FF0000"/>
                </a:solidFill>
              </a:rPr>
              <a:t>• 20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 вопросов </a:t>
            </a:r>
            <a:endParaRPr lang="en-US" b="1" dirty="0">
              <a:solidFill>
                <a:schemeClr val="accent5">
                  <a:lumMod val="75000"/>
                </a:schemeClr>
              </a:solidFill>
            </a:endParaRPr>
          </a:p>
          <a:p>
            <a:pPr lvl="0">
              <a:lnSpc>
                <a:spcPct val="90000"/>
              </a:lnSpc>
            </a:pPr>
            <a:r>
              <a:rPr lang="ru-RU" b="1" dirty="0">
                <a:solidFill>
                  <a:srgbClr val="FF0000"/>
                </a:solidFill>
              </a:rPr>
              <a:t>• 30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 протокольных решений</a:t>
            </a:r>
          </a:p>
          <a:p>
            <a:pPr lvl="0">
              <a:lnSpc>
                <a:spcPct val="90000"/>
              </a:lnSpc>
            </a:pPr>
            <a:r>
              <a:rPr lang="ru-RU" b="1" dirty="0">
                <a:solidFill>
                  <a:srgbClr val="FF0000"/>
                </a:solidFill>
              </a:rPr>
              <a:t>• 50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 обращений в Субъекты РФ</a:t>
            </a:r>
          </a:p>
          <a:p>
            <a:pPr lvl="0">
              <a:lnSpc>
                <a:spcPct val="90000"/>
              </a:lnSpc>
            </a:pPr>
            <a:r>
              <a:rPr lang="ru-RU" b="1" dirty="0">
                <a:solidFill>
                  <a:srgbClr val="FF0000"/>
                </a:solidFill>
              </a:rPr>
              <a:t>• 16 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совещаний в регионах</a:t>
            </a:r>
          </a:p>
          <a:p>
            <a:pPr>
              <a:lnSpc>
                <a:spcPct val="90000"/>
              </a:lnSpc>
            </a:pPr>
            <a:r>
              <a:rPr lang="ru-RU" b="1" dirty="0">
                <a:solidFill>
                  <a:srgbClr val="FF0000"/>
                </a:solidFill>
              </a:rPr>
              <a:t>• 1 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федеральный аналитический сборник о состоянии рынка</a:t>
            </a:r>
          </a:p>
          <a:p>
            <a:pPr lvl="0" algn="ctr">
              <a:lnSpc>
                <a:spcPct val="90000"/>
              </a:lnSpc>
            </a:pPr>
            <a:endParaRPr lang="ru-RU" b="1" dirty="0">
              <a:solidFill>
                <a:schemeClr val="accent5">
                  <a:lumMod val="75000"/>
                </a:schemeClr>
              </a:solidFill>
            </a:endParaRPr>
          </a:p>
          <a:p>
            <a:pPr lvl="0">
              <a:lnSpc>
                <a:spcPct val="90000"/>
              </a:lnSpc>
            </a:pPr>
            <a:endParaRPr lang="en-US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grpSp>
        <p:nvGrpSpPr>
          <p:cNvPr id="17" name="Группа 16"/>
          <p:cNvGrpSpPr/>
          <p:nvPr/>
        </p:nvGrpSpPr>
        <p:grpSpPr>
          <a:xfrm>
            <a:off x="6379803" y="4811324"/>
            <a:ext cx="2384101" cy="1745478"/>
            <a:chOff x="2631476" y="3426292"/>
            <a:chExt cx="2384101" cy="1745478"/>
          </a:xfrm>
        </p:grpSpPr>
        <p:sp>
          <p:nvSpPr>
            <p:cNvPr id="18" name="Скругленный прямоугольник 17"/>
            <p:cNvSpPr/>
            <p:nvPr/>
          </p:nvSpPr>
          <p:spPr>
            <a:xfrm>
              <a:off x="2631476" y="3426292"/>
              <a:ext cx="2384101" cy="1745478"/>
            </a:xfrm>
            <a:prstGeom prst="roundRect">
              <a:avLst/>
            </a:prstGeom>
            <a:blipFill rotWithShape="0">
              <a:blip r:embed="rId5"/>
              <a:stretch>
                <a:fillRect/>
              </a:stretch>
            </a:blipFill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</p:sp>
        <p:sp>
          <p:nvSpPr>
            <p:cNvPr id="19" name="Скругленный прямоугольник 4"/>
            <p:cNvSpPr/>
            <p:nvPr/>
          </p:nvSpPr>
          <p:spPr>
            <a:xfrm>
              <a:off x="2716683" y="3511499"/>
              <a:ext cx="2213687" cy="157506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lvl="0" algn="ctr" defTabSz="889000" rtl="0">
                <a:lnSpc>
                  <a:spcPct val="10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2000" kern="1200" dirty="0"/>
            </a:p>
          </p:txBody>
        </p:sp>
      </p:grpSp>
      <p:grpSp>
        <p:nvGrpSpPr>
          <p:cNvPr id="23" name="Группа 22"/>
          <p:cNvGrpSpPr/>
          <p:nvPr/>
        </p:nvGrpSpPr>
        <p:grpSpPr>
          <a:xfrm>
            <a:off x="316686" y="4779592"/>
            <a:ext cx="2384101" cy="1745478"/>
            <a:chOff x="5681397" y="3142669"/>
            <a:chExt cx="2384101" cy="1745478"/>
          </a:xfrm>
        </p:grpSpPr>
        <p:sp>
          <p:nvSpPr>
            <p:cNvPr id="24" name="Скругленный прямоугольник 23"/>
            <p:cNvSpPr/>
            <p:nvPr/>
          </p:nvSpPr>
          <p:spPr>
            <a:xfrm>
              <a:off x="5681397" y="3142669"/>
              <a:ext cx="2384101" cy="1745478"/>
            </a:xfrm>
            <a:prstGeom prst="roundRect">
              <a:avLst/>
            </a:prstGeom>
            <a:blipFill rotWithShape="0">
              <a:blip r:embed="rId6"/>
              <a:stretch>
                <a:fillRect/>
              </a:stretch>
            </a:blipFill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</p:sp>
        <p:sp>
          <p:nvSpPr>
            <p:cNvPr id="25" name="Скругленный прямоугольник 4"/>
            <p:cNvSpPr/>
            <p:nvPr/>
          </p:nvSpPr>
          <p:spPr>
            <a:xfrm>
              <a:off x="5766604" y="3227876"/>
              <a:ext cx="2213687" cy="157506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247650" tIns="247650" rIns="247650" bIns="247650" numCol="1" spcCol="1270" anchor="ctr" anchorCtr="0">
              <a:noAutofit/>
            </a:bodyPr>
            <a:lstStyle/>
            <a:p>
              <a:pPr lvl="0" algn="ctr" defTabSz="28892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6500" kern="1200" dirty="0"/>
            </a:p>
          </p:txBody>
        </p:sp>
      </p:grpSp>
      <p:grpSp>
        <p:nvGrpSpPr>
          <p:cNvPr id="14" name="Группа 13"/>
          <p:cNvGrpSpPr/>
          <p:nvPr/>
        </p:nvGrpSpPr>
        <p:grpSpPr>
          <a:xfrm>
            <a:off x="3373496" y="4802218"/>
            <a:ext cx="2333598" cy="1745478"/>
            <a:chOff x="1528392" y="2665021"/>
            <a:chExt cx="1788627" cy="1353819"/>
          </a:xfrm>
        </p:grpSpPr>
        <p:sp>
          <p:nvSpPr>
            <p:cNvPr id="15" name="Скругленный прямоугольник 14"/>
            <p:cNvSpPr/>
            <p:nvPr/>
          </p:nvSpPr>
          <p:spPr>
            <a:xfrm>
              <a:off x="1528392" y="2665021"/>
              <a:ext cx="1788627" cy="1353819"/>
            </a:xfrm>
            <a:prstGeom prst="roundRect">
              <a:avLst/>
            </a:prstGeom>
            <a:blipFill rotWithShape="0">
              <a:blip r:embed="rId7"/>
              <a:stretch>
                <a:fillRect/>
              </a:stretch>
            </a:blipFill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</p:sp>
        <p:sp>
          <p:nvSpPr>
            <p:cNvPr id="16" name="Скругленный прямоугольник 4"/>
            <p:cNvSpPr/>
            <p:nvPr/>
          </p:nvSpPr>
          <p:spPr>
            <a:xfrm>
              <a:off x="1594480" y="2731109"/>
              <a:ext cx="1656451" cy="122164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lvl="0" algn="ctr" defTabSz="8890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2000" kern="1200" dirty="0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1027278" y="1178158"/>
            <a:ext cx="71761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chemeClr val="accent5">
                    <a:lumMod val="75000"/>
                  </a:schemeClr>
                </a:solidFill>
              </a:rPr>
              <a:t>• Снижение износа лифтового парка жилого фонда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133780" y="1599906"/>
            <a:ext cx="48684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chemeClr val="accent5">
                    <a:lumMod val="75000"/>
                  </a:schemeClr>
                </a:solidFill>
              </a:rPr>
              <a:t>• Безопасная эксплуатация лифтов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927675" y="2011899"/>
            <a:ext cx="32252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chemeClr val="accent5">
                    <a:lumMod val="75000"/>
                  </a:schemeClr>
                </a:solidFill>
              </a:rPr>
              <a:t>• Импортозамещение </a:t>
            </a:r>
          </a:p>
        </p:txBody>
      </p:sp>
    </p:spTree>
    <p:extLst>
      <p:ext uri="{BB962C8B-B14F-4D97-AF65-F5344CB8AC3E}">
        <p14:creationId xmlns:p14="http://schemas.microsoft.com/office/powerpoint/2010/main" val="1617433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Рисунок 5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67764"/>
            <a:ext cx="9144000" cy="5219700"/>
          </a:xfrm>
          <a:prstGeom prst="rect">
            <a:avLst/>
          </a:prstGeom>
        </p:spPr>
      </p:pic>
      <p:pic>
        <p:nvPicPr>
          <p:cNvPr id="34" name="Рисунок 3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5509" y="3961630"/>
            <a:ext cx="725363" cy="1177647"/>
          </a:xfrm>
          <a:prstGeom prst="rect">
            <a:avLst/>
          </a:prstGeom>
        </p:spPr>
      </p:pic>
      <p:pic>
        <p:nvPicPr>
          <p:cNvPr id="33" name="Рисунок 3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7458" y="2923024"/>
            <a:ext cx="659809" cy="884805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2990" y="2817892"/>
            <a:ext cx="853763" cy="989938"/>
          </a:xfrm>
          <a:prstGeom prst="rect">
            <a:avLst/>
          </a:prstGeom>
        </p:spPr>
      </p:pic>
      <p:pic>
        <p:nvPicPr>
          <p:cNvPr id="30" name="Рисунок 29"/>
          <p:cNvPicPr>
            <a:picLocks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4949" y="2889830"/>
            <a:ext cx="659291" cy="918000"/>
          </a:xfrm>
          <a:prstGeom prst="rect">
            <a:avLst/>
          </a:prstGeom>
        </p:spPr>
      </p:pic>
      <p:pic>
        <p:nvPicPr>
          <p:cNvPr id="51" name="Рисунок 50"/>
          <p:cNvPicPr>
            <a:picLocks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145" y="2844962"/>
            <a:ext cx="887349" cy="918000"/>
          </a:xfrm>
          <a:prstGeom prst="rect">
            <a:avLst/>
          </a:prstGeom>
        </p:spPr>
      </p:pic>
      <p:pic>
        <p:nvPicPr>
          <p:cNvPr id="49" name="Рисунок 48"/>
          <p:cNvPicPr>
            <a:picLocks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3040" y="1637417"/>
            <a:ext cx="919023" cy="918000"/>
          </a:xfrm>
          <a:prstGeom prst="rect">
            <a:avLst/>
          </a:prstGeom>
        </p:spPr>
      </p:pic>
      <p:pic>
        <p:nvPicPr>
          <p:cNvPr id="50" name="Рисунок 4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952" y="1658235"/>
            <a:ext cx="920577" cy="9180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376145" y="759770"/>
            <a:ext cx="8424936" cy="504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/>
              <a:t>Проведены совещания в регионах</a:t>
            </a:r>
          </a:p>
        </p:txBody>
      </p:sp>
      <p:sp>
        <p:nvSpPr>
          <p:cNvPr id="9" name="Скругленный прямоугольник 4"/>
          <p:cNvSpPr/>
          <p:nvPr/>
        </p:nvSpPr>
        <p:spPr>
          <a:xfrm>
            <a:off x="1051470" y="1752246"/>
            <a:ext cx="2213687" cy="1575064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spcFirstLastPara="0" vert="horz" wrap="square" lIns="76200" tIns="76200" rIns="76200" bIns="76200" numCol="1" spcCol="1270" anchor="ctr" anchorCtr="0">
            <a:noAutofit/>
          </a:bodyPr>
          <a:lstStyle/>
          <a:p>
            <a:pPr lvl="0" algn="ctr" defTabSz="889000" rtl="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</a:pPr>
            <a:endParaRPr lang="ru-RU" sz="2000" kern="1200" dirty="0"/>
          </a:p>
        </p:txBody>
      </p:sp>
      <p:sp>
        <p:nvSpPr>
          <p:cNvPr id="4" name="TextBox 3"/>
          <p:cNvSpPr txBox="1"/>
          <p:nvPr/>
        </p:nvSpPr>
        <p:spPr>
          <a:xfrm>
            <a:off x="1207001" y="2030507"/>
            <a:ext cx="13264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>
                <a:ln>
                  <a:solidFill>
                    <a:srgbClr val="002060"/>
                  </a:solidFill>
                </a:ln>
                <a:solidFill>
                  <a:srgbClr val="0070C0"/>
                </a:solidFill>
              </a:rPr>
              <a:t>Архангельская</a:t>
            </a:r>
          </a:p>
          <a:p>
            <a:r>
              <a:rPr lang="ru-RU" sz="1400" b="1" dirty="0">
                <a:ln>
                  <a:solidFill>
                    <a:srgbClr val="002060"/>
                  </a:solidFill>
                </a:ln>
                <a:solidFill>
                  <a:srgbClr val="0070C0"/>
                </a:solidFill>
              </a:rPr>
              <a:t>область</a:t>
            </a:r>
          </a:p>
        </p:txBody>
      </p:sp>
      <p:pic>
        <p:nvPicPr>
          <p:cNvPr id="11" name="Рисунок 10"/>
          <p:cNvPicPr>
            <a:picLocks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8793" y="1664094"/>
            <a:ext cx="721650" cy="9180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379831" y="2038074"/>
            <a:ext cx="126823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>
                <a:ln>
                  <a:solidFill>
                    <a:srgbClr val="002060"/>
                  </a:solidFill>
                </a:ln>
                <a:solidFill>
                  <a:srgbClr val="0070C0"/>
                </a:solidFill>
              </a:rPr>
              <a:t>Астраханская </a:t>
            </a:r>
          </a:p>
          <a:p>
            <a:r>
              <a:rPr lang="ru-RU" sz="1400" b="1" dirty="0">
                <a:ln>
                  <a:solidFill>
                    <a:srgbClr val="002060"/>
                  </a:solidFill>
                </a:ln>
                <a:solidFill>
                  <a:srgbClr val="0070C0"/>
                </a:solidFill>
              </a:rPr>
              <a:t>область</a:t>
            </a:r>
          </a:p>
        </p:txBody>
      </p:sp>
      <p:pic>
        <p:nvPicPr>
          <p:cNvPr id="15" name="Рисунок 14"/>
          <p:cNvPicPr>
            <a:picLocks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495" y="1661740"/>
            <a:ext cx="771428" cy="9180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5577740" y="2059081"/>
            <a:ext cx="125367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>
                <a:ln>
                  <a:solidFill>
                    <a:srgbClr val="002060"/>
                  </a:solidFill>
                </a:ln>
                <a:solidFill>
                  <a:srgbClr val="0070C0"/>
                </a:solidFill>
              </a:rPr>
              <a:t>Белгородская</a:t>
            </a:r>
          </a:p>
          <a:p>
            <a:r>
              <a:rPr lang="ru-RU" sz="1400" b="1" dirty="0">
                <a:ln>
                  <a:solidFill>
                    <a:srgbClr val="002060"/>
                  </a:solidFill>
                </a:ln>
                <a:solidFill>
                  <a:srgbClr val="0070C0"/>
                </a:solidFill>
              </a:rPr>
              <a:t>область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685709" y="2042073"/>
            <a:ext cx="13256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ln>
                  <a:solidFill>
                    <a:srgbClr val="002060"/>
                  </a:solidFill>
                </a:ln>
                <a:solidFill>
                  <a:srgbClr val="0070C0"/>
                </a:solidFill>
              </a:rPr>
              <a:t>Владимирская</a:t>
            </a:r>
          </a:p>
          <a:p>
            <a:r>
              <a:rPr lang="ru-RU" sz="1400" b="1" dirty="0">
                <a:ln>
                  <a:solidFill>
                    <a:srgbClr val="002060"/>
                  </a:solidFill>
                </a:ln>
                <a:solidFill>
                  <a:srgbClr val="0070C0"/>
                </a:solidFill>
              </a:rPr>
              <a:t>область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251529" y="3239742"/>
            <a:ext cx="10224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>
                <a:ln>
                  <a:solidFill>
                    <a:srgbClr val="002060"/>
                  </a:solidFill>
                </a:ln>
                <a:solidFill>
                  <a:srgbClr val="0070C0"/>
                </a:solidFill>
              </a:rPr>
              <a:t>Калужская</a:t>
            </a:r>
          </a:p>
          <a:p>
            <a:r>
              <a:rPr lang="ru-RU" sz="1400" b="1" dirty="0">
                <a:ln>
                  <a:solidFill>
                    <a:srgbClr val="002060"/>
                  </a:solidFill>
                </a:ln>
                <a:solidFill>
                  <a:srgbClr val="0070C0"/>
                </a:solidFill>
              </a:rPr>
              <a:t>область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404026" y="3239742"/>
            <a:ext cx="10865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>
                <a:ln>
                  <a:solidFill>
                    <a:srgbClr val="002060"/>
                  </a:solidFill>
                </a:ln>
                <a:solidFill>
                  <a:srgbClr val="0070C0"/>
                </a:solidFill>
              </a:rPr>
              <a:t>Республика</a:t>
            </a:r>
          </a:p>
          <a:p>
            <a:r>
              <a:rPr lang="ru-RU" sz="1400" b="1" dirty="0">
                <a:ln>
                  <a:solidFill>
                    <a:srgbClr val="002060"/>
                  </a:solidFill>
                </a:ln>
                <a:solidFill>
                  <a:srgbClr val="0070C0"/>
                </a:solidFill>
              </a:rPr>
              <a:t>Карелия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647697" y="3240480"/>
            <a:ext cx="8011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>
                <a:ln>
                  <a:solidFill>
                    <a:srgbClr val="002060"/>
                  </a:solidFill>
                </a:ln>
                <a:solidFill>
                  <a:srgbClr val="0070C0"/>
                </a:solidFill>
              </a:rPr>
              <a:t>Курская</a:t>
            </a:r>
          </a:p>
          <a:p>
            <a:r>
              <a:rPr lang="ru-RU" sz="1400" b="1" dirty="0">
                <a:ln>
                  <a:solidFill>
                    <a:srgbClr val="002060"/>
                  </a:solidFill>
                </a:ln>
                <a:solidFill>
                  <a:srgbClr val="0070C0"/>
                </a:solidFill>
              </a:rPr>
              <a:t>область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650850" y="3240480"/>
            <a:ext cx="11762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>
                <a:ln>
                  <a:solidFill>
                    <a:srgbClr val="002060"/>
                  </a:solidFill>
                </a:ln>
                <a:solidFill>
                  <a:srgbClr val="0070C0"/>
                </a:solidFill>
              </a:rPr>
              <a:t>Мурманская</a:t>
            </a:r>
          </a:p>
          <a:p>
            <a:r>
              <a:rPr lang="ru-RU" sz="1400" b="1" dirty="0">
                <a:ln>
                  <a:solidFill>
                    <a:srgbClr val="002060"/>
                  </a:solidFill>
                </a:ln>
                <a:solidFill>
                  <a:srgbClr val="0070C0"/>
                </a:solidFill>
              </a:rPr>
              <a:t>область</a:t>
            </a:r>
          </a:p>
        </p:txBody>
      </p:sp>
      <p:pic>
        <p:nvPicPr>
          <p:cNvPr id="31" name="Рисунок 30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145" y="4091026"/>
            <a:ext cx="1018214" cy="1048251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1282767" y="4533388"/>
            <a:ext cx="140602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>
                <a:ln>
                  <a:solidFill>
                    <a:srgbClr val="002060"/>
                  </a:solidFill>
                </a:ln>
                <a:solidFill>
                  <a:srgbClr val="0070C0"/>
                </a:solidFill>
              </a:rPr>
              <a:t>Нижегородская</a:t>
            </a:r>
          </a:p>
          <a:p>
            <a:r>
              <a:rPr lang="ru-RU" sz="1400" b="1" dirty="0">
                <a:ln>
                  <a:solidFill>
                    <a:srgbClr val="002060"/>
                  </a:solidFill>
                </a:ln>
                <a:solidFill>
                  <a:srgbClr val="0070C0"/>
                </a:solidFill>
              </a:rPr>
              <a:t>область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3507163" y="4533388"/>
            <a:ext cx="9749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>
                <a:ln>
                  <a:solidFill>
                    <a:srgbClr val="002060"/>
                  </a:solidFill>
                </a:ln>
                <a:solidFill>
                  <a:srgbClr val="0070C0"/>
                </a:solidFill>
              </a:rPr>
              <a:t>Пермский</a:t>
            </a:r>
          </a:p>
          <a:p>
            <a:r>
              <a:rPr lang="ru-RU" sz="1400" b="1" dirty="0">
                <a:ln>
                  <a:solidFill>
                    <a:srgbClr val="002060"/>
                  </a:solidFill>
                </a:ln>
                <a:solidFill>
                  <a:srgbClr val="0070C0"/>
                </a:solidFill>
              </a:rPr>
              <a:t>край</a:t>
            </a:r>
          </a:p>
        </p:txBody>
      </p:sp>
      <p:pic>
        <p:nvPicPr>
          <p:cNvPr id="36" name="Рисунок 35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2990" y="4087048"/>
            <a:ext cx="1011952" cy="1058333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5789305" y="4532857"/>
            <a:ext cx="97161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>
                <a:ln>
                  <a:solidFill>
                    <a:srgbClr val="002060"/>
                  </a:solidFill>
                </a:ln>
                <a:solidFill>
                  <a:srgbClr val="0070C0"/>
                </a:solidFill>
              </a:rPr>
              <a:t>Рязанская</a:t>
            </a:r>
          </a:p>
          <a:p>
            <a:r>
              <a:rPr lang="ru-RU" sz="1400" b="1" dirty="0">
                <a:ln>
                  <a:solidFill>
                    <a:srgbClr val="002060"/>
                  </a:solidFill>
                </a:ln>
                <a:solidFill>
                  <a:srgbClr val="0070C0"/>
                </a:solidFill>
              </a:rPr>
              <a:t>область</a:t>
            </a:r>
          </a:p>
        </p:txBody>
      </p:sp>
      <p:pic>
        <p:nvPicPr>
          <p:cNvPr id="38" name="Рисунок 37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5249" y="4172291"/>
            <a:ext cx="942924" cy="1004215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7814909" y="4533388"/>
            <a:ext cx="98270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>
                <a:ln>
                  <a:solidFill>
                    <a:srgbClr val="002060"/>
                  </a:solidFill>
                </a:ln>
                <a:solidFill>
                  <a:srgbClr val="0070C0"/>
                </a:solidFill>
              </a:rPr>
              <a:t>Санкт-</a:t>
            </a:r>
          </a:p>
          <a:p>
            <a:r>
              <a:rPr lang="ru-RU" sz="1400" b="1" dirty="0">
                <a:ln>
                  <a:solidFill>
                    <a:srgbClr val="002060"/>
                  </a:solidFill>
                </a:ln>
                <a:solidFill>
                  <a:srgbClr val="0070C0"/>
                </a:solidFill>
              </a:rPr>
              <a:t>Петербург</a:t>
            </a:r>
          </a:p>
        </p:txBody>
      </p:sp>
      <p:pic>
        <p:nvPicPr>
          <p:cNvPr id="40" name="Рисунок 39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484" y="5335104"/>
            <a:ext cx="701907" cy="1234303"/>
          </a:xfrm>
          <a:prstGeom prst="rect">
            <a:avLst/>
          </a:prstGeom>
        </p:spPr>
      </p:pic>
      <p:pic>
        <p:nvPicPr>
          <p:cNvPr id="41" name="Рисунок 40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5917" y="5487439"/>
            <a:ext cx="867401" cy="1080000"/>
          </a:xfrm>
          <a:prstGeom prst="rect">
            <a:avLst/>
          </a:prstGeom>
        </p:spPr>
      </p:pic>
      <p:sp>
        <p:nvSpPr>
          <p:cNvPr id="42" name="TextBox 41"/>
          <p:cNvSpPr txBox="1"/>
          <p:nvPr/>
        </p:nvSpPr>
        <p:spPr>
          <a:xfrm>
            <a:off x="1155265" y="5969757"/>
            <a:ext cx="127272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>
                <a:ln>
                  <a:solidFill>
                    <a:srgbClr val="002060"/>
                  </a:solidFill>
                </a:ln>
                <a:solidFill>
                  <a:srgbClr val="0070C0"/>
                </a:solidFill>
              </a:rPr>
              <a:t>Свердловская</a:t>
            </a:r>
          </a:p>
          <a:p>
            <a:r>
              <a:rPr lang="ru-RU" sz="1400" b="1" dirty="0">
                <a:ln>
                  <a:solidFill>
                    <a:srgbClr val="002060"/>
                  </a:solidFill>
                </a:ln>
                <a:solidFill>
                  <a:srgbClr val="0070C0"/>
                </a:solidFill>
              </a:rPr>
              <a:t>область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3473074" y="5967954"/>
            <a:ext cx="14527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>
                <a:ln>
                  <a:solidFill>
                    <a:srgbClr val="002060"/>
                  </a:solidFill>
                </a:ln>
                <a:solidFill>
                  <a:srgbClr val="0070C0"/>
                </a:solidFill>
              </a:rPr>
              <a:t>Ставропольский</a:t>
            </a:r>
          </a:p>
          <a:p>
            <a:r>
              <a:rPr lang="ru-RU" sz="1400" b="1" dirty="0">
                <a:ln>
                  <a:solidFill>
                    <a:srgbClr val="002060"/>
                  </a:solidFill>
                </a:ln>
                <a:solidFill>
                  <a:srgbClr val="0070C0"/>
                </a:solidFill>
              </a:rPr>
              <a:t>край</a:t>
            </a:r>
          </a:p>
        </p:txBody>
      </p:sp>
      <p:pic>
        <p:nvPicPr>
          <p:cNvPr id="45" name="Рисунок 44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8275" y="5580856"/>
            <a:ext cx="829476" cy="1002663"/>
          </a:xfrm>
          <a:prstGeom prst="rect">
            <a:avLst/>
          </a:prstGeom>
        </p:spPr>
      </p:pic>
      <p:sp>
        <p:nvSpPr>
          <p:cNvPr id="46" name="TextBox 45"/>
          <p:cNvSpPr txBox="1"/>
          <p:nvPr/>
        </p:nvSpPr>
        <p:spPr>
          <a:xfrm>
            <a:off x="5736727" y="5967623"/>
            <a:ext cx="11980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>
                <a:ln>
                  <a:solidFill>
                    <a:srgbClr val="002060"/>
                  </a:solidFill>
                </a:ln>
                <a:solidFill>
                  <a:srgbClr val="0070C0"/>
                </a:solidFill>
              </a:rPr>
              <a:t>Хабаровский</a:t>
            </a:r>
          </a:p>
          <a:p>
            <a:r>
              <a:rPr lang="ru-RU" sz="1400" b="1" dirty="0">
                <a:ln>
                  <a:solidFill>
                    <a:srgbClr val="002060"/>
                  </a:solidFill>
                </a:ln>
                <a:solidFill>
                  <a:srgbClr val="0070C0"/>
                </a:solidFill>
              </a:rPr>
              <a:t>край</a:t>
            </a:r>
          </a:p>
        </p:txBody>
      </p:sp>
      <p:pic>
        <p:nvPicPr>
          <p:cNvPr id="47" name="Рисунок 46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7458" y="5446601"/>
            <a:ext cx="827451" cy="1136918"/>
          </a:xfrm>
          <a:prstGeom prst="rect">
            <a:avLst/>
          </a:prstGeom>
        </p:spPr>
      </p:pic>
      <p:sp>
        <p:nvSpPr>
          <p:cNvPr id="52" name="TextBox 51"/>
          <p:cNvSpPr txBox="1"/>
          <p:nvPr/>
        </p:nvSpPr>
        <p:spPr>
          <a:xfrm>
            <a:off x="7814909" y="5967623"/>
            <a:ext cx="11909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>
                <a:ln>
                  <a:solidFill>
                    <a:srgbClr val="002060"/>
                  </a:solidFill>
                </a:ln>
                <a:solidFill>
                  <a:srgbClr val="0070C0"/>
                </a:solidFill>
              </a:rPr>
              <a:t>Челябинская</a:t>
            </a:r>
          </a:p>
          <a:p>
            <a:r>
              <a:rPr lang="ru-RU" sz="1400" b="1" dirty="0">
                <a:ln>
                  <a:solidFill>
                    <a:srgbClr val="002060"/>
                  </a:solidFill>
                </a:ln>
                <a:solidFill>
                  <a:srgbClr val="0070C0"/>
                </a:solidFill>
              </a:rPr>
              <a:t>область</a:t>
            </a:r>
          </a:p>
        </p:txBody>
      </p:sp>
      <p:pic>
        <p:nvPicPr>
          <p:cNvPr id="44" name="Рисунок 43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9844" y="37644"/>
            <a:ext cx="455035" cy="530874"/>
          </a:xfrm>
          <a:prstGeom prst="rect">
            <a:avLst/>
          </a:prstGeom>
        </p:spPr>
      </p:pic>
      <p:sp>
        <p:nvSpPr>
          <p:cNvPr id="48" name="TextBox 47"/>
          <p:cNvSpPr txBox="1"/>
          <p:nvPr/>
        </p:nvSpPr>
        <p:spPr>
          <a:xfrm>
            <a:off x="3335862" y="140365"/>
            <a:ext cx="37006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КОМИССИЯ ПО ВОПРОСАМ ЛИФТОВОГО ХОЗЯЙСТВА</a:t>
            </a:r>
          </a:p>
          <a:p>
            <a:r>
              <a:rPr lang="ru-RU" sz="1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ОБЩЕСТВЕННОГО СОВЕТА ПРИ МИНСТРОЕ РОССИИ</a:t>
            </a:r>
          </a:p>
        </p:txBody>
      </p:sp>
    </p:spTree>
    <p:extLst>
      <p:ext uri="{BB962C8B-B14F-4D97-AF65-F5344CB8AC3E}">
        <p14:creationId xmlns:p14="http://schemas.microsoft.com/office/powerpoint/2010/main" val="27915909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Скругленный прямоугольник 9"/>
          <p:cNvSpPr/>
          <p:nvPr/>
        </p:nvSpPr>
        <p:spPr>
          <a:xfrm>
            <a:off x="323528" y="667265"/>
            <a:ext cx="8568952" cy="6002095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pPr algn="ctr">
              <a:buNone/>
            </a:pPr>
            <a:r>
              <a:rPr lang="ru-RU" sz="2000" b="1" dirty="0">
                <a:solidFill>
                  <a:schemeClr val="accent5">
                    <a:lumMod val="75000"/>
                  </a:schemeClr>
                </a:solidFill>
              </a:rPr>
              <a:t>При поддержке Комиссии по вопросам лифтового хозяйства </a:t>
            </a:r>
          </a:p>
          <a:p>
            <a:pPr algn="ctr">
              <a:buNone/>
            </a:pPr>
            <a:r>
              <a:rPr lang="ru-RU" sz="2000" b="1" dirty="0">
                <a:solidFill>
                  <a:schemeClr val="accent5">
                    <a:lumMod val="75000"/>
                  </a:schemeClr>
                </a:solidFill>
              </a:rPr>
              <a:t>выпущен</a:t>
            </a:r>
            <a:r>
              <a:rPr lang="en-US" sz="2000" b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ru-RU" sz="2000" b="1" dirty="0">
                <a:solidFill>
                  <a:schemeClr val="accent5">
                    <a:lumMod val="75000"/>
                  </a:schemeClr>
                </a:solidFill>
              </a:rPr>
              <a:t>и презентован информационно-аналитический справочник</a:t>
            </a:r>
          </a:p>
          <a:p>
            <a:pPr algn="ctr">
              <a:buNone/>
            </a:pPr>
            <a:r>
              <a:rPr lang="ru-RU" sz="2000" b="1" dirty="0">
                <a:solidFill>
                  <a:schemeClr val="accent5">
                    <a:lumMod val="75000"/>
                  </a:schemeClr>
                </a:solidFill>
              </a:rPr>
              <a:t>«Лифты, введенные в эксплуатацию. 2015 год»</a:t>
            </a:r>
          </a:p>
          <a:p>
            <a:pPr algn="ctr">
              <a:buNone/>
            </a:pPr>
            <a:endParaRPr lang="ru-RU" sz="2000" b="1" dirty="0">
              <a:solidFill>
                <a:srgbClr val="FF0000"/>
              </a:solidFill>
            </a:endParaRPr>
          </a:p>
          <a:p>
            <a:pPr algn="ctr">
              <a:buNone/>
            </a:pPr>
            <a:endParaRPr lang="ru-RU" sz="2000" b="1" dirty="0">
              <a:solidFill>
                <a:srgbClr val="FF0000"/>
              </a:solidFill>
            </a:endParaRPr>
          </a:p>
          <a:p>
            <a:pPr algn="just">
              <a:buNone/>
            </a:pPr>
            <a:endParaRPr lang="ru-RU" sz="2000" dirty="0"/>
          </a:p>
          <a:p>
            <a:pPr algn="ctr">
              <a:buNone/>
            </a:pPr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0265" y="2133992"/>
            <a:ext cx="3076575" cy="42957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pic>
      <p:sp>
        <p:nvSpPr>
          <p:cNvPr id="11" name="TextBox 10"/>
          <p:cNvSpPr txBox="1"/>
          <p:nvPr/>
        </p:nvSpPr>
        <p:spPr>
          <a:xfrm>
            <a:off x="746075" y="2265662"/>
            <a:ext cx="2013372" cy="83099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accent5">
                    <a:lumMod val="75000"/>
                  </a:schemeClr>
                </a:solidFill>
              </a:rPr>
              <a:t>все лифты,</a:t>
            </a:r>
          </a:p>
          <a:p>
            <a:pPr algn="ctr"/>
            <a:r>
              <a:rPr lang="ru-RU" sz="1600" b="1" dirty="0">
                <a:solidFill>
                  <a:schemeClr val="accent5">
                    <a:lumMod val="75000"/>
                  </a:schemeClr>
                </a:solidFill>
              </a:rPr>
              <a:t>задекларированные</a:t>
            </a:r>
          </a:p>
          <a:p>
            <a:pPr algn="ctr"/>
            <a:r>
              <a:rPr lang="ru-RU" sz="1600" b="1" dirty="0">
                <a:solidFill>
                  <a:schemeClr val="accent5">
                    <a:lumMod val="75000"/>
                  </a:schemeClr>
                </a:solidFill>
              </a:rPr>
              <a:t>в 2015 году в России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43749" y="3303972"/>
            <a:ext cx="2618024" cy="584775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accent5">
                    <a:lumMod val="75000"/>
                  </a:schemeClr>
                </a:solidFill>
              </a:rPr>
              <a:t>производители лифтов </a:t>
            </a:r>
          </a:p>
          <a:p>
            <a:pPr algn="ctr"/>
            <a:r>
              <a:rPr lang="ru-RU" sz="1600" b="1" dirty="0">
                <a:solidFill>
                  <a:schemeClr val="accent5">
                    <a:lumMod val="75000"/>
                  </a:schemeClr>
                </a:solidFill>
              </a:rPr>
              <a:t>и лифтового оборудования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46075" y="4096060"/>
            <a:ext cx="2120068" cy="584775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accent5">
                    <a:lumMod val="75000"/>
                  </a:schemeClr>
                </a:solidFill>
              </a:rPr>
              <a:t>состояние лифтового </a:t>
            </a:r>
          </a:p>
          <a:p>
            <a:pPr algn="ctr"/>
            <a:r>
              <a:rPr lang="ru-RU" sz="1600" b="1" dirty="0">
                <a:solidFill>
                  <a:schemeClr val="accent5">
                    <a:lumMod val="75000"/>
                  </a:schemeClr>
                </a:solidFill>
              </a:rPr>
              <a:t>парка в регионах РФ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6075" y="5680236"/>
            <a:ext cx="2091022" cy="584775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accent5">
                    <a:lumMod val="75000"/>
                  </a:schemeClr>
                </a:solidFill>
              </a:rPr>
              <a:t>травматизм при </a:t>
            </a:r>
          </a:p>
          <a:p>
            <a:pPr algn="ctr"/>
            <a:r>
              <a:rPr lang="ru-RU" sz="1600" b="1" dirty="0">
                <a:solidFill>
                  <a:schemeClr val="accent5">
                    <a:lumMod val="75000"/>
                  </a:schemeClr>
                </a:solidFill>
              </a:rPr>
              <a:t>эксплуатации лифтов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359487" y="3303972"/>
            <a:ext cx="2467663" cy="584775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accent5">
                    <a:lumMod val="75000"/>
                  </a:schemeClr>
                </a:solidFill>
              </a:rPr>
              <a:t>сертификация лифтов </a:t>
            </a:r>
          </a:p>
          <a:p>
            <a:pPr algn="ctr"/>
            <a:r>
              <a:rPr lang="ru-RU" sz="1600" b="1" dirty="0">
                <a:solidFill>
                  <a:schemeClr val="accent5">
                    <a:lumMod val="75000"/>
                  </a:schemeClr>
                </a:solidFill>
              </a:rPr>
              <a:t>и устройств безопасности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54346" y="4888148"/>
            <a:ext cx="2005101" cy="584775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accent5">
                    <a:lumMod val="75000"/>
                  </a:schemeClr>
                </a:solidFill>
              </a:rPr>
              <a:t>отечественные </a:t>
            </a:r>
          </a:p>
          <a:p>
            <a:pPr algn="ctr"/>
            <a:r>
              <a:rPr lang="ru-RU" sz="1600" b="1" dirty="0">
                <a:solidFill>
                  <a:schemeClr val="accent5">
                    <a:lumMod val="75000"/>
                  </a:schemeClr>
                </a:solidFill>
              </a:rPr>
              <a:t>и импортные лифты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44610" y="2267720"/>
            <a:ext cx="2461828" cy="830997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accent5">
                    <a:lumMod val="75000"/>
                  </a:schemeClr>
                </a:solidFill>
              </a:rPr>
              <a:t>распределение </a:t>
            </a:r>
          </a:p>
          <a:p>
            <a:pPr algn="ctr"/>
            <a:r>
              <a:rPr lang="ru-RU" sz="1600" b="1" dirty="0">
                <a:solidFill>
                  <a:schemeClr val="accent5">
                    <a:lumMod val="75000"/>
                  </a:schemeClr>
                </a:solidFill>
              </a:rPr>
              <a:t>смонтированных лифтов </a:t>
            </a:r>
          </a:p>
          <a:p>
            <a:pPr algn="ctr"/>
            <a:r>
              <a:rPr lang="ru-RU" sz="1600" b="1" dirty="0">
                <a:solidFill>
                  <a:schemeClr val="accent5">
                    <a:lumMod val="75000"/>
                  </a:schemeClr>
                </a:solidFill>
              </a:rPr>
              <a:t>по регионам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681114" y="4099637"/>
            <a:ext cx="1738554" cy="584775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accent5">
                    <a:lumMod val="75000"/>
                  </a:schemeClr>
                </a:solidFill>
              </a:rPr>
              <a:t>органы </a:t>
            </a:r>
          </a:p>
          <a:p>
            <a:pPr algn="ctr"/>
            <a:r>
              <a:rPr lang="ru-RU" sz="1600" b="1" dirty="0">
                <a:solidFill>
                  <a:schemeClr val="accent5">
                    <a:lumMod val="75000"/>
                  </a:schemeClr>
                </a:solidFill>
              </a:rPr>
              <a:t>по сертификации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82227" y="4895302"/>
            <a:ext cx="1336327" cy="584775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accent5">
                    <a:lumMod val="75000"/>
                  </a:schemeClr>
                </a:solidFill>
              </a:rPr>
              <a:t>монтажные </a:t>
            </a:r>
          </a:p>
          <a:p>
            <a:pPr algn="ctr"/>
            <a:r>
              <a:rPr lang="ru-RU" sz="1600" b="1" dirty="0">
                <a:solidFill>
                  <a:schemeClr val="accent5">
                    <a:lumMod val="75000"/>
                  </a:schemeClr>
                </a:solidFill>
              </a:rPr>
              <a:t>организации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603464" y="5680235"/>
            <a:ext cx="1971694" cy="584775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accent5">
                    <a:lumMod val="75000"/>
                  </a:schemeClr>
                </a:solidFill>
              </a:rPr>
              <a:t>саморегулируемые </a:t>
            </a:r>
          </a:p>
          <a:p>
            <a:pPr algn="ctr"/>
            <a:r>
              <a:rPr lang="ru-RU" sz="1600" b="1" dirty="0">
                <a:solidFill>
                  <a:schemeClr val="accent5">
                    <a:lumMod val="75000"/>
                  </a:schemeClr>
                </a:solidFill>
              </a:rPr>
              <a:t>организации</a:t>
            </a: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4487" y="15409"/>
            <a:ext cx="455035" cy="530874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5519522" y="50013"/>
            <a:ext cx="37006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КОМИССИЯ ПО ВОПРОСАМ ЛИФТОВОГО ХОЗЯЙСТВА</a:t>
            </a:r>
          </a:p>
          <a:p>
            <a:r>
              <a:rPr lang="ru-RU" sz="1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ОБЩЕСТВЕННОГО СОВЕТА ПРИ МИНСТРОЕ РОССИИ</a:t>
            </a:r>
          </a:p>
        </p:txBody>
      </p:sp>
    </p:spTree>
    <p:extLst>
      <p:ext uri="{BB962C8B-B14F-4D97-AF65-F5344CB8AC3E}">
        <p14:creationId xmlns:p14="http://schemas.microsoft.com/office/powerpoint/2010/main" val="11711616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Диаграмма 10"/>
          <p:cNvGraphicFramePr/>
          <p:nvPr>
            <p:extLst/>
          </p:nvPr>
        </p:nvGraphicFramePr>
        <p:xfrm>
          <a:off x="741329" y="1738149"/>
          <a:ext cx="7139668" cy="44622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90063" y="121442"/>
            <a:ext cx="3614918" cy="116193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95836" y="1014531"/>
            <a:ext cx="8005482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3200" dirty="0">
              <a:solidFill>
                <a:prstClr val="black"/>
              </a:solidFill>
              <a:latin typeface="Trebuchet MS" panose="020B060302020202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ВСЕГО ЛИФТОВ В ЖИЛОМ ФОНДЕ   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440 000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ОТРАБОТАЛИ 25 ЛЕТ И БОЛЕЕ       130 000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+ДОПОЛНИТЕЛЬНО ЕЖЕГОДНО        10 000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РЕШИТЬ ЗАДАЧУ ЗА 10 ЛЕТ               23 000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РЕШИТЬ ЗАДАЧУ ЗА 7 ЛЕТ                 28 500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2800" b="1" dirty="0">
              <a:solidFill>
                <a:srgbClr val="0070C0"/>
              </a:solidFill>
              <a:latin typeface="Trebuchet MS" panose="020B060302020202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РЕШИТЬ ЗАДАЧУ ЗА 5 ЛЕТ                 36 000 </a:t>
            </a:r>
          </a:p>
        </p:txBody>
      </p:sp>
    </p:spTree>
    <p:extLst>
      <p:ext uri="{BB962C8B-B14F-4D97-AF65-F5344CB8AC3E}">
        <p14:creationId xmlns:p14="http://schemas.microsoft.com/office/powerpoint/2010/main" val="32705427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Диаграмма 10"/>
          <p:cNvGraphicFramePr/>
          <p:nvPr>
            <p:extLst/>
          </p:nvPr>
        </p:nvGraphicFramePr>
        <p:xfrm>
          <a:off x="741329" y="1738149"/>
          <a:ext cx="7139668" cy="44622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3543213425"/>
              </p:ext>
            </p:extLst>
          </p:nvPr>
        </p:nvGraphicFramePr>
        <p:xfrm>
          <a:off x="-15947" y="1554662"/>
          <a:ext cx="5702215" cy="52407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40" y="345560"/>
            <a:ext cx="2481442" cy="797607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972833" y="1653717"/>
            <a:ext cx="417116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342900"/>
            <a:r>
              <a:rPr lang="ru-RU" sz="1350" b="1" dirty="0">
                <a:solidFill>
                  <a:prstClr val="black"/>
                </a:solidFill>
                <a:latin typeface="Trebuchet MS" panose="020B0603020202020204"/>
              </a:rPr>
              <a:t>ТОЛЬКО 12 СУБЪЕКТОВ ЗАПЛАНИРОВАЛИ НА ЗАМЕНУ ЛИФТОВ 20-30% ОТ СРЕДСТВ ФОНДОВ КАПИТАЛЬНОГО РЕМОНТА, ЧТО ПОЗВОЛИЛО СНИЗИТЬ УРОВЕНЬ ИЗНОСА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809995" y="2702771"/>
            <a:ext cx="4171167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342900"/>
            <a:r>
              <a:rPr lang="ru-RU" sz="1350" b="1" dirty="0">
                <a:solidFill>
                  <a:prstClr val="black"/>
                </a:solidFill>
                <a:latin typeface="Trebuchet MS" panose="020B0603020202020204"/>
              </a:rPr>
              <a:t>12 СУБЪЕКТОВ НЕ ПЛАНИРОВАЛИ ЗАМЕНУ ЛИФТОВ ПРИ ИЗНОСЕ ЛИФТОВОГО ПАРКА ВЫШЕ 50%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950912" y="3389720"/>
            <a:ext cx="417116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342900"/>
            <a:r>
              <a:rPr lang="ru-RU" sz="1350" b="1" dirty="0">
                <a:solidFill>
                  <a:prstClr val="black"/>
                </a:solidFill>
                <a:latin typeface="Trebuchet MS" panose="020B0603020202020204"/>
              </a:rPr>
              <a:t>25 СУБЪЕКТОВ ЗАПЛАНИРОВАЛИ НА ЗАМЕНУ ЛИФТОВ ДО 3,0% ОТ СРЕДСТВ ФОНДОВ КАПИТАЛЬНОГО РЕМОНТА, УРОВЕНЬ ИЗНОСА ПРОДОЛЖАЕТ РАСТИ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249271" y="4414973"/>
            <a:ext cx="473189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342900"/>
            <a:r>
              <a:rPr lang="ru-RU" sz="1350" b="1" dirty="0">
                <a:solidFill>
                  <a:srgbClr val="002060"/>
                </a:solidFill>
                <a:latin typeface="Trebuchet MS" panose="020B0603020202020204"/>
              </a:rPr>
              <a:t>ПОСЛЕ ПРЕЗЕНТАЦИИ В 21015 ГОДУ КОМИССИЕЙ ЭТИХ ДАННЫХ К РЕШЕНИЮ ЗАДАЧИ СНИЖЕНИЯ ИЗНОСА ЛИФТОВГО ПАРКА ЖИЛИЩНОГО ФОНДА И ОБЕСПЕЧЕНИЯ БЕЗОПАСНОСТИ АКТИВНО ПОДКЛЮЧИЛИСЬ</a:t>
            </a:r>
            <a:r>
              <a:rPr lang="en-US" sz="1350" b="1" dirty="0">
                <a:solidFill>
                  <a:srgbClr val="002060"/>
                </a:solidFill>
                <a:latin typeface="Trebuchet MS" panose="020B0603020202020204"/>
              </a:rPr>
              <a:t>: </a:t>
            </a:r>
            <a:r>
              <a:rPr lang="ru-RU" sz="1350" b="1" dirty="0">
                <a:solidFill>
                  <a:srgbClr val="002060"/>
                </a:solidFill>
                <a:latin typeface="Trebuchet MS" panose="020B0603020202020204"/>
              </a:rPr>
              <a:t>МИНСТРОЙ РОССИИ, ГОСДУМА, МИНПРОМТОРГ, СЧЕТНАЯ ПАЛАТА РФ, ОБЩ. ПАЛАТА РФ, ГЕНЕРАЛЬНАЯ ПРОКУРАТУРА РФ, НЛС,  ЖКХ-КОНТРОЛЬ, ФЕДЕРАЛЬНЫЕ И РЕГИОНАЛЬНЫЕ СМИ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99763" y="297354"/>
            <a:ext cx="576430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2015 ГОД – ИЗНОС ЛИФТОВ ПРОДОЛЖАЕТ РАСТИ</a:t>
            </a:r>
          </a:p>
          <a:p>
            <a:r>
              <a:rPr lang="ru-RU" b="1" dirty="0">
                <a:solidFill>
                  <a:srgbClr val="00B050"/>
                </a:solidFill>
              </a:rPr>
              <a:t>РЕШИТЬ ЗАДАЧУ ЗА 10 ЛЕТ           23 000</a:t>
            </a:r>
          </a:p>
          <a:p>
            <a:r>
              <a:rPr lang="ru-RU" b="1" dirty="0">
                <a:solidFill>
                  <a:srgbClr val="00B050"/>
                </a:solidFill>
              </a:rPr>
              <a:t>РЕШИТЬ ЗАДАЧУ ЗА 7 ЛЕТ             28 500 </a:t>
            </a:r>
          </a:p>
        </p:txBody>
      </p:sp>
    </p:spTree>
    <p:extLst>
      <p:ext uri="{BB962C8B-B14F-4D97-AF65-F5344CB8AC3E}">
        <p14:creationId xmlns:p14="http://schemas.microsoft.com/office/powerpoint/2010/main" val="4519582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Диаграмма 10"/>
          <p:cNvGraphicFramePr/>
          <p:nvPr>
            <p:extLst/>
          </p:nvPr>
        </p:nvGraphicFramePr>
        <p:xfrm>
          <a:off x="842855" y="1700205"/>
          <a:ext cx="7139668" cy="44622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Диаграмма 5"/>
          <p:cNvGraphicFramePr/>
          <p:nvPr>
            <p:extLst/>
          </p:nvPr>
        </p:nvGraphicFramePr>
        <p:xfrm>
          <a:off x="406766" y="2840199"/>
          <a:ext cx="3634396" cy="36116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Диаграмма 4"/>
          <p:cNvGraphicFramePr/>
          <p:nvPr>
            <p:extLst/>
          </p:nvPr>
        </p:nvGraphicFramePr>
        <p:xfrm>
          <a:off x="3677261" y="1115810"/>
          <a:ext cx="4942186" cy="41569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16" name="Рисунок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2854" y="291771"/>
            <a:ext cx="2685938" cy="863049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06696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59803" y="50013"/>
            <a:ext cx="4822263" cy="11968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/>
              <a:t>Снижение износа </a:t>
            </a:r>
          </a:p>
          <a:p>
            <a:pPr algn="ctr"/>
            <a:r>
              <a:rPr lang="ru-RU" sz="2800" b="1" dirty="0"/>
              <a:t>лифтового парка жилого фонда РФ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4487" y="15409"/>
            <a:ext cx="455035" cy="53087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519522" y="50013"/>
            <a:ext cx="37006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КОМИССИЯ ПО ВОПРОСАМ ЛИФТОВОГО ХОЗЯЙСТВА</a:t>
            </a:r>
          </a:p>
          <a:p>
            <a:r>
              <a:rPr lang="ru-RU" sz="1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ОБЩЕСТВЕННОГО СОВЕТА ПРИ МИНСТРОЕ РОССИИ</a:t>
            </a:r>
          </a:p>
        </p:txBody>
      </p:sp>
      <p:graphicFrame>
        <p:nvGraphicFramePr>
          <p:cNvPr id="11" name="Диаграмма 10"/>
          <p:cNvGraphicFramePr/>
          <p:nvPr>
            <p:extLst>
              <p:ext uri="{D42A27DB-BD31-4B8C-83A1-F6EECF244321}">
                <p14:modId xmlns:p14="http://schemas.microsoft.com/office/powerpoint/2010/main" val="3356455003"/>
              </p:ext>
            </p:extLst>
          </p:nvPr>
        </p:nvGraphicFramePr>
        <p:xfrm>
          <a:off x="-57664" y="3105665"/>
          <a:ext cx="3113902" cy="37523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3" name="Диаграмма 12"/>
          <p:cNvGraphicFramePr/>
          <p:nvPr>
            <p:extLst>
              <p:ext uri="{D42A27DB-BD31-4B8C-83A1-F6EECF244321}">
                <p14:modId xmlns:p14="http://schemas.microsoft.com/office/powerpoint/2010/main" val="4246814758"/>
              </p:ext>
            </p:extLst>
          </p:nvPr>
        </p:nvGraphicFramePr>
        <p:xfrm>
          <a:off x="4511338" y="151460"/>
          <a:ext cx="5717060" cy="63463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14" name="Рисунок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29067" y="3496090"/>
            <a:ext cx="2938194" cy="2759580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35424" y="2688757"/>
            <a:ext cx="1504950" cy="8001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3335424" y="1963076"/>
            <a:ext cx="154664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b="1" dirty="0"/>
              <a:t>2016</a:t>
            </a:r>
          </a:p>
          <a:p>
            <a:pPr algn="ctr"/>
            <a:r>
              <a:rPr lang="ru-RU" sz="1400" b="1" dirty="0">
                <a:solidFill>
                  <a:schemeClr val="accent3">
                    <a:lumMod val="50000"/>
                  </a:schemeClr>
                </a:solidFill>
              </a:rPr>
              <a:t>ЗАМЕНА ЛИФТОВ</a:t>
            </a:r>
          </a:p>
          <a:p>
            <a:pPr algn="ctr"/>
            <a:r>
              <a:rPr lang="ru-RU" sz="1400" b="1" dirty="0">
                <a:solidFill>
                  <a:srgbClr val="C00000"/>
                </a:solidFill>
              </a:rPr>
              <a:t>12266</a:t>
            </a:r>
          </a:p>
        </p:txBody>
      </p:sp>
    </p:spTree>
    <p:extLst>
      <p:ext uri="{BB962C8B-B14F-4D97-AF65-F5344CB8AC3E}">
        <p14:creationId xmlns:p14="http://schemas.microsoft.com/office/powerpoint/2010/main" val="39664001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Диаграмма 10"/>
          <p:cNvGraphicFramePr/>
          <p:nvPr>
            <p:extLst/>
          </p:nvPr>
        </p:nvGraphicFramePr>
        <p:xfrm>
          <a:off x="741329" y="1738149"/>
          <a:ext cx="7139668" cy="44622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90063" y="121442"/>
            <a:ext cx="3614918" cy="116193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95836" y="1014531"/>
            <a:ext cx="8005482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ТУЛЬСКАЯ ОБЛАСТЬ</a:t>
            </a:r>
          </a:p>
          <a:p>
            <a:pPr algn="ctr">
              <a:defRPr/>
            </a:pPr>
            <a:r>
              <a:rPr lang="ru-RU" sz="2800" b="1" dirty="0">
                <a:solidFill>
                  <a:srgbClr val="0070C0"/>
                </a:solidFill>
              </a:rPr>
              <a:t>РЕГИОНАЛЬНЫЕ ВЛАСТИ ПЛАНИРУЮТ МЕНЯТЬ ЛИФТЫ ТОЛЬКО С 2023 ГОДА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 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ВСЕГО ЛИФТОВ В ЖИЛОМ ФОНДЕ 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3535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ОТРАБОТАЛИ 25 ЛЕТ И БОЛЕЕ     2157 (61%)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+ДОПОЛНИТЕЛЬНО ЕЖЕГОДНО      140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800" b="1" u="sng" dirty="0">
                <a:solidFill>
                  <a:srgbClr val="FF0000"/>
                </a:solidFill>
                <a:latin typeface="Trebuchet MS" panose="020B0603020202020204"/>
              </a:rPr>
              <a:t>ОТРАБОТАЮТ К 2023 ГОДУ</a:t>
            </a:r>
            <a:r>
              <a:rPr kumimoji="0" lang="ru-RU" sz="28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           3417 (97%) </a:t>
            </a:r>
          </a:p>
        </p:txBody>
      </p:sp>
    </p:spTree>
    <p:extLst>
      <p:ext uri="{BB962C8B-B14F-4D97-AF65-F5344CB8AC3E}">
        <p14:creationId xmlns:p14="http://schemas.microsoft.com/office/powerpoint/2010/main" val="22945824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40632" y="2287171"/>
            <a:ext cx="8599077" cy="42627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5">
                    <a:lumMod val="75000"/>
                  </a:schemeClr>
                </a:solidFill>
              </a:rPr>
              <a:t>ОБЪЕМ ВНЕБЮДЖЕТНОГО ФИНАНСИРОВАНИЯ</a:t>
            </a:r>
          </a:p>
          <a:p>
            <a:pPr algn="ctr"/>
            <a:r>
              <a:rPr lang="ru-RU" sz="2800" b="1" dirty="0">
                <a:solidFill>
                  <a:srgbClr val="FF0000"/>
                </a:solidFill>
              </a:rPr>
              <a:t>10 МЛРД РУБ </a:t>
            </a:r>
          </a:p>
          <a:p>
            <a:pPr algn="ctr"/>
            <a:r>
              <a:rPr lang="ru-RU" sz="2400" b="1" dirty="0">
                <a:solidFill>
                  <a:schemeClr val="accent5">
                    <a:lumMod val="75000"/>
                  </a:schemeClr>
                </a:solidFill>
              </a:rPr>
              <a:t>РАССРОЧКА ОПЛАТЫ – </a:t>
            </a:r>
            <a:r>
              <a:rPr lang="ru-RU" sz="2700" b="1" dirty="0">
                <a:solidFill>
                  <a:srgbClr val="FF0000"/>
                </a:solidFill>
              </a:rPr>
              <a:t>36 МЕСЯЦЕВ </a:t>
            </a: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</a:rPr>
              <a:t>ПОСЛЕ СДАЧИ</a:t>
            </a:r>
          </a:p>
          <a:p>
            <a:pPr algn="ctr"/>
            <a:r>
              <a:rPr lang="ru-RU" sz="2400" b="1" dirty="0">
                <a:solidFill>
                  <a:srgbClr val="FF0000"/>
                </a:solidFill>
              </a:rPr>
              <a:t>ФИКСИРОВАННАЯ </a:t>
            </a: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</a:rPr>
              <a:t>СТОИМОСТЬ </a:t>
            </a:r>
          </a:p>
          <a:p>
            <a:pPr algn="ctr"/>
            <a:r>
              <a:rPr lang="ru-RU" sz="2400" b="1" dirty="0">
                <a:solidFill>
                  <a:srgbClr val="FF0000"/>
                </a:solidFill>
              </a:rPr>
              <a:t>БЕЗ </a:t>
            </a: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</a:rPr>
              <a:t>ДОПОЛНИТЕЛЬНОЙ ФИНАНСОВОЙ НАГРУЗКИ НА СОБСТВЕННИКОВ</a:t>
            </a:r>
          </a:p>
          <a:p>
            <a:pPr algn="ctr"/>
            <a:endParaRPr lang="ru-RU" sz="2400" b="1" dirty="0">
              <a:solidFill>
                <a:schemeClr val="accent5">
                  <a:lumMod val="75000"/>
                </a:schemeClr>
              </a:solidFill>
            </a:endParaRPr>
          </a:p>
          <a:p>
            <a:pPr algn="ctr"/>
            <a:r>
              <a:rPr lang="ru-RU" sz="2400" b="1" dirty="0">
                <a:solidFill>
                  <a:srgbClr val="FF0000"/>
                </a:solidFill>
              </a:rPr>
              <a:t>ЦЕЛЬ ПРОЕКТА </a:t>
            </a: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</a:rPr>
              <a:t>– В СРОК ДО 2020 ГОДА ЗНАЧИТЕЛЬНО ПОВЫСИТЬ БЕЗОПАСНОСТЬ ПРОЖИВАНИЯ В МКД И СФОРМИРОВАТЬ РЫНОК ПРИВЛЕЧЕНИЯ ИНВЕСТИЦИОННОГО КАПИТАЛА В РЕГИОНАЛЬНЫЕ ПРОГРАММЫ КАПРЕМОНТА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4487" y="15409"/>
            <a:ext cx="455035" cy="53087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519522" y="50013"/>
            <a:ext cx="37006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КОМИССИЯ ПО ВОПРОСАМ ЛИФТОВОГО ХОЗЯЙСТВА</a:t>
            </a:r>
          </a:p>
          <a:p>
            <a:r>
              <a:rPr lang="ru-RU" sz="1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ОБЩЕСТВЕННОГО СОВЕТА ПРИ МИНСТРОЕ РОССИИ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514838" y="770264"/>
            <a:ext cx="8424936" cy="504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/>
              <a:t>Проект ускоренной замены лифтов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7412" y="1291088"/>
            <a:ext cx="2410955" cy="1052886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451" y="1517730"/>
            <a:ext cx="633457" cy="739034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391908" y="1517730"/>
            <a:ext cx="1921435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b="1" dirty="0"/>
              <a:t>КОМИССИЯ ПО ВОПРОСАМ </a:t>
            </a:r>
          </a:p>
          <a:p>
            <a:r>
              <a:rPr lang="ru-RU" sz="1100" b="1" dirty="0"/>
              <a:t>ЛИФТОВОГО ХОЗЯЙСТВА</a:t>
            </a:r>
          </a:p>
          <a:p>
            <a:r>
              <a:rPr lang="ru-RU" sz="1100" b="1" dirty="0"/>
              <a:t>ОБЩЕСТВЕННОГО СОВЕТА </a:t>
            </a:r>
          </a:p>
          <a:p>
            <a:r>
              <a:rPr lang="ru-RU" sz="1100" b="1" dirty="0"/>
              <a:t>ПРИ МИНСТРОЕ РОССИИ</a:t>
            </a: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0631" y="1461167"/>
            <a:ext cx="1838474" cy="795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74507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Скругленный прямоугольник 9"/>
          <p:cNvSpPr/>
          <p:nvPr/>
        </p:nvSpPr>
        <p:spPr>
          <a:xfrm>
            <a:off x="323528" y="770020"/>
            <a:ext cx="8568952" cy="5899339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3200" b="1" dirty="0">
                <a:solidFill>
                  <a:schemeClr val="accent5">
                    <a:lumMod val="75000"/>
                  </a:schemeClr>
                </a:solidFill>
              </a:rPr>
              <a:t>ПЕРВЫЙ ПИЛОТНЫЙ ПРОЕКТ </a:t>
            </a:r>
          </a:p>
          <a:p>
            <a:pPr lvl="0" algn="ctr"/>
            <a:r>
              <a:rPr lang="ru-RU" sz="2400" b="1" dirty="0">
                <a:solidFill>
                  <a:schemeClr val="accent5">
                    <a:lumMod val="75000"/>
                  </a:schemeClr>
                </a:solidFill>
              </a:rPr>
              <a:t>ускоренной замены лифтов стартовал в 2016 году </a:t>
            </a:r>
          </a:p>
          <a:p>
            <a:pPr lvl="0" algn="ctr"/>
            <a:r>
              <a:rPr lang="ru-RU" sz="2400" b="1" dirty="0">
                <a:solidFill>
                  <a:schemeClr val="accent5">
                    <a:lumMod val="75000"/>
                  </a:schemeClr>
                </a:solidFill>
              </a:rPr>
              <a:t>в Свердловской области </a:t>
            </a:r>
            <a:endParaRPr lang="ru-RU" sz="2400" dirty="0">
              <a:solidFill>
                <a:schemeClr val="accent5">
                  <a:lumMod val="75000"/>
                </a:schemeClr>
              </a:solidFill>
            </a:endParaRPr>
          </a:p>
          <a:p>
            <a:pPr lvl="0" algn="ctr"/>
            <a:endParaRPr lang="ru-RU" sz="1400" dirty="0">
              <a:solidFill>
                <a:srgbClr val="FF0000"/>
              </a:solidFill>
            </a:endParaRPr>
          </a:p>
          <a:p>
            <a:pPr lvl="2" algn="ctr"/>
            <a:r>
              <a:rPr lang="ru-RU" sz="2400" dirty="0">
                <a:solidFill>
                  <a:srgbClr val="FF0000"/>
                </a:solidFill>
              </a:rPr>
              <a:t>ГУБЕРНАТОРСКАЯ ПРОГРАММА </a:t>
            </a:r>
          </a:p>
          <a:p>
            <a:pPr lvl="2" algn="ctr"/>
            <a:r>
              <a:rPr lang="ru-RU" sz="2400" dirty="0">
                <a:solidFill>
                  <a:srgbClr val="FF0000"/>
                </a:solidFill>
              </a:rPr>
              <a:t>СВЕРДЛОВСКОЙ ОБЛАСТИ</a:t>
            </a:r>
          </a:p>
          <a:p>
            <a:pPr lvl="2" algn="ctr"/>
            <a:r>
              <a:rPr lang="ru-RU" sz="2400" dirty="0">
                <a:solidFill>
                  <a:srgbClr val="FF0000"/>
                </a:solidFill>
              </a:rPr>
              <a:t>«</a:t>
            </a:r>
            <a:r>
              <a:rPr lang="ru-RU" sz="5400" b="1" dirty="0">
                <a:solidFill>
                  <a:srgbClr val="FF0000"/>
                </a:solidFill>
              </a:rPr>
              <a:t>1000</a:t>
            </a:r>
            <a:r>
              <a:rPr lang="ru-RU" sz="2400" dirty="0">
                <a:solidFill>
                  <a:srgbClr val="FF0000"/>
                </a:solidFill>
              </a:rPr>
              <a:t> ЛИФТОВ»</a:t>
            </a:r>
          </a:p>
          <a:p>
            <a:pPr lvl="0" algn="ctr"/>
            <a:r>
              <a:rPr lang="ru-RU" sz="1600" dirty="0">
                <a:solidFill>
                  <a:schemeClr val="accent5">
                    <a:lumMod val="75000"/>
                  </a:schemeClr>
                </a:solidFill>
              </a:rPr>
              <a:t>По итогам реализации проекта Свердловская область войдет в 10 самых безопасных регионов по состоянию лифтового парка жилого фонда с показателем износа 13%.</a:t>
            </a:r>
          </a:p>
          <a:p>
            <a:pPr lvl="0" algn="ctr"/>
            <a:r>
              <a:rPr lang="ru-RU" sz="2400" dirty="0">
                <a:solidFill>
                  <a:schemeClr val="accent5">
                    <a:lumMod val="75000"/>
                  </a:schemeClr>
                </a:solidFill>
              </a:rPr>
              <a:t>ПРИВЛЕКЛА</a:t>
            </a:r>
            <a:r>
              <a:rPr lang="ru-RU" sz="2400" dirty="0">
                <a:solidFill>
                  <a:srgbClr val="ED7D31">
                    <a:lumMod val="75000"/>
                  </a:srgbClr>
                </a:solidFill>
              </a:rPr>
              <a:t> </a:t>
            </a:r>
            <a:r>
              <a:rPr lang="ru-RU" sz="3600" b="1" dirty="0">
                <a:solidFill>
                  <a:srgbClr val="FF0000"/>
                </a:solidFill>
              </a:rPr>
              <a:t>2 МЛРД. РУБ</a:t>
            </a:r>
            <a:r>
              <a:rPr lang="ru-RU" sz="2400" dirty="0">
                <a:solidFill>
                  <a:srgbClr val="FF0000"/>
                </a:solidFill>
              </a:rPr>
              <a:t>. </a:t>
            </a:r>
            <a:r>
              <a:rPr lang="ru-RU" sz="2400" dirty="0">
                <a:solidFill>
                  <a:schemeClr val="accent5">
                    <a:lumMod val="75000"/>
                  </a:schemeClr>
                </a:solidFill>
              </a:rPr>
              <a:t>ИНВЕСТИЦИЙ </a:t>
            </a:r>
          </a:p>
          <a:p>
            <a:pPr lvl="0" algn="ctr"/>
            <a:r>
              <a:rPr lang="ru-RU" sz="2400" dirty="0">
                <a:solidFill>
                  <a:schemeClr val="accent5">
                    <a:lumMod val="75000"/>
                  </a:schemeClr>
                </a:solidFill>
              </a:rPr>
              <a:t>В КАПИТАЛЬНЫЙ РЕМОНТ</a:t>
            </a:r>
          </a:p>
          <a:p>
            <a:pPr lvl="0" algn="ctr"/>
            <a:endParaRPr lang="ru-RU" b="1" dirty="0">
              <a:solidFill>
                <a:srgbClr val="0070C0"/>
              </a:solidFill>
            </a:endParaRPr>
          </a:p>
          <a:p>
            <a:pPr algn="ctr">
              <a:buNone/>
            </a:pPr>
            <a:r>
              <a:rPr lang="ru-RU" sz="4800" b="1" dirty="0">
                <a:solidFill>
                  <a:srgbClr val="FF0000"/>
                </a:solidFill>
              </a:rPr>
              <a:t>  </a:t>
            </a:r>
            <a:endParaRPr lang="ru-RU" sz="2000" dirty="0"/>
          </a:p>
          <a:p>
            <a:pPr algn="just">
              <a:buNone/>
            </a:pPr>
            <a:endParaRPr lang="ru-RU" sz="2000" dirty="0"/>
          </a:p>
          <a:p>
            <a:pPr algn="ctr">
              <a:buNone/>
            </a:pP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4115" y="2221105"/>
            <a:ext cx="1254897" cy="125489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72075" y="5177229"/>
            <a:ext cx="905335" cy="139915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7522" y="5360654"/>
            <a:ext cx="1838474" cy="79559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4487" y="15409"/>
            <a:ext cx="455035" cy="53087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519522" y="50013"/>
            <a:ext cx="37006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КОМИССИЯ ПО ВОПРОСАМ ЛИФТОВОГО ХОЗЯЙСТВА</a:t>
            </a:r>
          </a:p>
          <a:p>
            <a:r>
              <a:rPr lang="ru-RU" sz="1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ОБЩЕСТВЕННОГО СОВЕТА ПРИ МИНСТРОЕ РОССИИ</a:t>
            </a:r>
          </a:p>
        </p:txBody>
      </p:sp>
    </p:spTree>
    <p:extLst>
      <p:ext uri="{BB962C8B-B14F-4D97-AF65-F5344CB8AC3E}">
        <p14:creationId xmlns:p14="http://schemas.microsoft.com/office/powerpoint/2010/main" val="3026215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470" y="1755210"/>
            <a:ext cx="8765059" cy="5010692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4487" y="15409"/>
            <a:ext cx="455035" cy="53087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519522" y="50013"/>
            <a:ext cx="37006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КОМИССИЯ ПО ВОПРОСАМ ЛИФТОВОГО ХОЗЯЙСТВА</a:t>
            </a:r>
          </a:p>
          <a:p>
            <a:r>
              <a:rPr lang="ru-RU" sz="1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ОБЩЕСТВЕННОГО СОВЕТА ПРИ МИНСТРОЕ РОССИИ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879989" y="561590"/>
            <a:ext cx="640197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  <a:cs typeface="Times New Roman" panose="02020603050405020304" pitchFamily="18" charset="0"/>
              </a:rPr>
              <a:t>15 СУБЪЕКТОВ </a:t>
            </a:r>
            <a:r>
              <a:rPr lang="ru-RU" b="1" dirty="0">
                <a:solidFill>
                  <a:srgbClr val="00B050"/>
                </a:solidFill>
                <a:cs typeface="Times New Roman" panose="02020603050405020304" pitchFamily="18" charset="0"/>
              </a:rPr>
              <a:t>ПРИНЯЛИ РЕШЕНИЕ ВОЙТИ </a:t>
            </a:r>
          </a:p>
          <a:p>
            <a:pPr algn="ctr"/>
            <a:r>
              <a:rPr lang="ru-RU" b="1" dirty="0">
                <a:solidFill>
                  <a:srgbClr val="00B050"/>
                </a:solidFill>
                <a:cs typeface="Times New Roman" panose="02020603050405020304" pitchFamily="18" charset="0"/>
              </a:rPr>
              <a:t>В ПРОЕКТ УСКОРЕННОЙ ЗАМЕНЫ ЛИФТОВ </a:t>
            </a:r>
          </a:p>
          <a:p>
            <a:pPr algn="ctr"/>
            <a:r>
              <a:rPr lang="ru-RU" b="1" dirty="0">
                <a:solidFill>
                  <a:srgbClr val="00B050"/>
                </a:solidFill>
                <a:cs typeface="Times New Roman" panose="02020603050405020304" pitchFamily="18" charset="0"/>
              </a:rPr>
              <a:t>и</a:t>
            </a:r>
            <a:r>
              <a:rPr lang="ru-RU" b="1" dirty="0">
                <a:solidFill>
                  <a:srgbClr val="0070C0"/>
                </a:solidFill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FF0000"/>
                </a:solidFill>
                <a:cs typeface="Times New Roman" panose="02020603050405020304" pitchFamily="18" charset="0"/>
              </a:rPr>
              <a:t>ПРОВЕСТИ МАСШТАБНУЮ ЗАМЕНУ </a:t>
            </a:r>
            <a:r>
              <a:rPr lang="ru-RU" b="1" dirty="0">
                <a:solidFill>
                  <a:srgbClr val="00B050"/>
                </a:solidFill>
                <a:cs typeface="Times New Roman" panose="02020603050405020304" pitchFamily="18" charset="0"/>
              </a:rPr>
              <a:t>ОКОЛО</a:t>
            </a:r>
            <a:r>
              <a:rPr lang="ru-RU" b="1" dirty="0">
                <a:solidFill>
                  <a:srgbClr val="FF0000"/>
                </a:solidFill>
                <a:cs typeface="Times New Roman" panose="02020603050405020304" pitchFamily="18" charset="0"/>
              </a:rPr>
              <a:t> 5000 </a:t>
            </a:r>
            <a:r>
              <a:rPr lang="ru-RU" b="1" dirty="0">
                <a:solidFill>
                  <a:srgbClr val="00B050"/>
                </a:solidFill>
                <a:cs typeface="Times New Roman" panose="02020603050405020304" pitchFamily="18" charset="0"/>
              </a:rPr>
              <a:t>ЛИФТОВ В МКД В 2017 ГОДУ</a:t>
            </a:r>
          </a:p>
        </p:txBody>
      </p:sp>
      <p:sp>
        <p:nvSpPr>
          <p:cNvPr id="12" name="Выноска 1 (без границы) 11"/>
          <p:cNvSpPr/>
          <p:nvPr/>
        </p:nvSpPr>
        <p:spPr>
          <a:xfrm>
            <a:off x="6041623" y="2217835"/>
            <a:ext cx="1869989" cy="486033"/>
          </a:xfrm>
          <a:prstGeom prst="callout1">
            <a:avLst>
              <a:gd name="adj1" fmla="val 147563"/>
              <a:gd name="adj2" fmla="val 26909"/>
              <a:gd name="adj3" fmla="val 353178"/>
              <a:gd name="adj4" fmla="val 14089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accent5">
                    <a:lumMod val="75000"/>
                  </a:schemeClr>
                </a:solidFill>
              </a:rPr>
              <a:t>Республика Саха (Якутия)</a:t>
            </a:r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>
            <a:off x="7076303" y="5244200"/>
            <a:ext cx="980302" cy="891351"/>
          </a:xfrm>
          <a:prstGeom prst="line">
            <a:avLst/>
          </a:prstGeom>
          <a:ln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7655303" y="6135551"/>
            <a:ext cx="11980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b="1" dirty="0">
                <a:solidFill>
                  <a:schemeClr val="accent5">
                    <a:lumMod val="75000"/>
                  </a:schemeClr>
                </a:solidFill>
              </a:rPr>
              <a:t>Хабаровский</a:t>
            </a:r>
          </a:p>
          <a:p>
            <a:pPr algn="ctr"/>
            <a:r>
              <a:rPr lang="ru-RU" sz="1400" b="1" dirty="0">
                <a:solidFill>
                  <a:schemeClr val="accent5">
                    <a:lumMod val="75000"/>
                  </a:schemeClr>
                </a:solidFill>
              </a:rPr>
              <a:t>край</a:t>
            </a:r>
          </a:p>
        </p:txBody>
      </p:sp>
      <p:cxnSp>
        <p:nvCxnSpPr>
          <p:cNvPr id="19" name="Прямая соединительная линия 18"/>
          <p:cNvCxnSpPr/>
          <p:nvPr/>
        </p:nvCxnSpPr>
        <p:spPr>
          <a:xfrm flipV="1">
            <a:off x="1795758" y="1745606"/>
            <a:ext cx="17397" cy="1326603"/>
          </a:xfrm>
          <a:prstGeom prst="line">
            <a:avLst/>
          </a:prstGeom>
          <a:ln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1428296" y="1182535"/>
            <a:ext cx="10865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b="1" dirty="0">
                <a:solidFill>
                  <a:schemeClr val="accent5">
                    <a:lumMod val="75000"/>
                  </a:schemeClr>
                </a:solidFill>
              </a:rPr>
              <a:t>Республика</a:t>
            </a:r>
          </a:p>
          <a:p>
            <a:pPr algn="ctr"/>
            <a:r>
              <a:rPr lang="ru-RU" sz="1400" b="1" dirty="0">
                <a:solidFill>
                  <a:schemeClr val="accent5">
                    <a:lumMod val="75000"/>
                  </a:schemeClr>
                </a:solidFill>
              </a:rPr>
              <a:t>Карелия</a:t>
            </a:r>
          </a:p>
        </p:txBody>
      </p:sp>
      <p:cxnSp>
        <p:nvCxnSpPr>
          <p:cNvPr id="22" name="Прямая соединительная линия 21"/>
          <p:cNvCxnSpPr/>
          <p:nvPr/>
        </p:nvCxnSpPr>
        <p:spPr>
          <a:xfrm flipV="1">
            <a:off x="2277205" y="2196476"/>
            <a:ext cx="237672" cy="641024"/>
          </a:xfrm>
          <a:prstGeom prst="line">
            <a:avLst/>
          </a:prstGeom>
          <a:ln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2246589" y="1736833"/>
            <a:ext cx="121629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b="1" dirty="0">
                <a:solidFill>
                  <a:schemeClr val="accent5">
                    <a:lumMod val="75000"/>
                  </a:schemeClr>
                </a:solidFill>
              </a:rPr>
              <a:t>Мурманская </a:t>
            </a:r>
          </a:p>
          <a:p>
            <a:pPr algn="ctr"/>
            <a:r>
              <a:rPr lang="ru-RU" sz="1400" b="1" dirty="0">
                <a:solidFill>
                  <a:schemeClr val="accent5">
                    <a:lumMod val="75000"/>
                  </a:schemeClr>
                </a:solidFill>
              </a:rPr>
              <a:t>область</a:t>
            </a:r>
          </a:p>
        </p:txBody>
      </p:sp>
      <p:cxnSp>
        <p:nvCxnSpPr>
          <p:cNvPr id="26" name="Прямая соединительная линия 25"/>
          <p:cNvCxnSpPr/>
          <p:nvPr/>
        </p:nvCxnSpPr>
        <p:spPr>
          <a:xfrm flipV="1">
            <a:off x="2203611" y="2591533"/>
            <a:ext cx="901619" cy="868217"/>
          </a:xfrm>
          <a:prstGeom prst="line">
            <a:avLst/>
          </a:prstGeom>
          <a:ln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2798590" y="2298845"/>
            <a:ext cx="13665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b="1" dirty="0">
                <a:solidFill>
                  <a:schemeClr val="accent5">
                    <a:lumMod val="75000"/>
                  </a:schemeClr>
                </a:solidFill>
              </a:rPr>
              <a:t>Архангельская </a:t>
            </a:r>
          </a:p>
          <a:p>
            <a:pPr algn="ctr"/>
            <a:r>
              <a:rPr lang="ru-RU" sz="1400" b="1" dirty="0">
                <a:solidFill>
                  <a:schemeClr val="accent5">
                    <a:lumMod val="75000"/>
                  </a:schemeClr>
                </a:solidFill>
              </a:rPr>
              <a:t>область</a:t>
            </a:r>
          </a:p>
        </p:txBody>
      </p:sp>
      <p:cxnSp>
        <p:nvCxnSpPr>
          <p:cNvPr id="31" name="Прямая соединительная линия 30"/>
          <p:cNvCxnSpPr/>
          <p:nvPr/>
        </p:nvCxnSpPr>
        <p:spPr>
          <a:xfrm>
            <a:off x="885774" y="4357709"/>
            <a:ext cx="80466" cy="1452468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696324" y="5731043"/>
            <a:ext cx="125367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b="1" dirty="0">
                <a:solidFill>
                  <a:schemeClr val="accent5">
                    <a:lumMod val="75000"/>
                  </a:schemeClr>
                </a:solidFill>
              </a:rPr>
              <a:t>Белгородская</a:t>
            </a:r>
          </a:p>
          <a:p>
            <a:pPr algn="ctr"/>
            <a:r>
              <a:rPr lang="ru-RU" sz="1400" b="1" dirty="0">
                <a:solidFill>
                  <a:schemeClr val="accent5">
                    <a:lumMod val="75000"/>
                  </a:schemeClr>
                </a:solidFill>
              </a:rPr>
              <a:t>область</a:t>
            </a:r>
          </a:p>
        </p:txBody>
      </p:sp>
      <p:cxnSp>
        <p:nvCxnSpPr>
          <p:cNvPr id="34" name="Прямая соединительная линия 33"/>
          <p:cNvCxnSpPr/>
          <p:nvPr/>
        </p:nvCxnSpPr>
        <p:spPr>
          <a:xfrm flipH="1">
            <a:off x="522407" y="5113249"/>
            <a:ext cx="224573" cy="1158194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3044415" y="5785310"/>
            <a:ext cx="12829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b="1" dirty="0">
                <a:solidFill>
                  <a:schemeClr val="accent5">
                    <a:lumMod val="75000"/>
                  </a:schemeClr>
                </a:solidFill>
              </a:rPr>
              <a:t>Республика</a:t>
            </a:r>
          </a:p>
          <a:p>
            <a:pPr algn="ctr"/>
            <a:r>
              <a:rPr lang="ru-RU" sz="1400" b="1" dirty="0">
                <a:solidFill>
                  <a:schemeClr val="accent5">
                    <a:lumMod val="75000"/>
                  </a:schemeClr>
                </a:solidFill>
              </a:rPr>
              <a:t>Башкортостан</a:t>
            </a:r>
          </a:p>
        </p:txBody>
      </p:sp>
      <p:cxnSp>
        <p:nvCxnSpPr>
          <p:cNvPr id="37" name="Прямая соединительная линия 36"/>
          <p:cNvCxnSpPr/>
          <p:nvPr/>
        </p:nvCxnSpPr>
        <p:spPr>
          <a:xfrm>
            <a:off x="1182155" y="4754147"/>
            <a:ext cx="322052" cy="509717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944112" y="5222876"/>
            <a:ext cx="13220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b="1" dirty="0">
                <a:solidFill>
                  <a:schemeClr val="accent5">
                    <a:lumMod val="75000"/>
                  </a:schemeClr>
                </a:solidFill>
              </a:rPr>
              <a:t>Волгоградская</a:t>
            </a:r>
          </a:p>
          <a:p>
            <a:pPr algn="ctr"/>
            <a:r>
              <a:rPr lang="ru-RU" sz="1400" b="1" dirty="0">
                <a:solidFill>
                  <a:schemeClr val="accent5">
                    <a:lumMod val="75000"/>
                  </a:schemeClr>
                </a:solidFill>
              </a:rPr>
              <a:t>область</a:t>
            </a:r>
          </a:p>
        </p:txBody>
      </p:sp>
      <p:cxnSp>
        <p:nvCxnSpPr>
          <p:cNvPr id="41" name="Прямая соединительная линия 40"/>
          <p:cNvCxnSpPr/>
          <p:nvPr/>
        </p:nvCxnSpPr>
        <p:spPr>
          <a:xfrm flipH="1" flipV="1">
            <a:off x="1329898" y="853939"/>
            <a:ext cx="409663" cy="3477021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422949" y="321115"/>
            <a:ext cx="10865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b="1" dirty="0">
                <a:solidFill>
                  <a:schemeClr val="accent5">
                    <a:lumMod val="75000"/>
                  </a:schemeClr>
                </a:solidFill>
              </a:rPr>
              <a:t>Чувашская </a:t>
            </a:r>
          </a:p>
          <a:p>
            <a:pPr algn="ctr"/>
            <a:r>
              <a:rPr lang="ru-RU" sz="1400" b="1" dirty="0">
                <a:solidFill>
                  <a:schemeClr val="accent5">
                    <a:lumMod val="75000"/>
                  </a:schemeClr>
                </a:solidFill>
              </a:rPr>
              <a:t>Республика</a:t>
            </a:r>
          </a:p>
        </p:txBody>
      </p:sp>
      <p:cxnSp>
        <p:nvCxnSpPr>
          <p:cNvPr id="45" name="Прямая соединительная линия 44"/>
          <p:cNvCxnSpPr/>
          <p:nvPr/>
        </p:nvCxnSpPr>
        <p:spPr>
          <a:xfrm>
            <a:off x="1779106" y="4703282"/>
            <a:ext cx="1164353" cy="1601525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2289027" y="6240066"/>
            <a:ext cx="10191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b="1" dirty="0">
                <a:solidFill>
                  <a:schemeClr val="accent5">
                    <a:lumMod val="75000"/>
                  </a:schemeClr>
                </a:solidFill>
              </a:rPr>
              <a:t>Самарская</a:t>
            </a:r>
          </a:p>
          <a:p>
            <a:pPr algn="ctr"/>
            <a:r>
              <a:rPr lang="ru-RU" sz="1400" b="1" dirty="0">
                <a:solidFill>
                  <a:schemeClr val="accent5">
                    <a:lumMod val="75000"/>
                  </a:schemeClr>
                </a:solidFill>
              </a:rPr>
              <a:t>область</a:t>
            </a:r>
          </a:p>
        </p:txBody>
      </p:sp>
      <p:cxnSp>
        <p:nvCxnSpPr>
          <p:cNvPr id="51" name="Прямая соединительная линия 50"/>
          <p:cNvCxnSpPr/>
          <p:nvPr/>
        </p:nvCxnSpPr>
        <p:spPr>
          <a:xfrm flipV="1">
            <a:off x="2479907" y="2884966"/>
            <a:ext cx="1796586" cy="1416984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4023760" y="2421925"/>
            <a:ext cx="9749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b="1" dirty="0">
                <a:solidFill>
                  <a:schemeClr val="accent5">
                    <a:lumMod val="75000"/>
                  </a:schemeClr>
                </a:solidFill>
              </a:rPr>
              <a:t>Пермский</a:t>
            </a:r>
          </a:p>
          <a:p>
            <a:pPr algn="ctr"/>
            <a:r>
              <a:rPr lang="ru-RU" sz="1400" b="1" dirty="0">
                <a:solidFill>
                  <a:schemeClr val="accent5">
                    <a:lumMod val="75000"/>
                  </a:schemeClr>
                </a:solidFill>
              </a:rPr>
              <a:t>край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11361" y="6225183"/>
            <a:ext cx="14928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b="1" dirty="0">
                <a:solidFill>
                  <a:schemeClr val="accent5">
                    <a:lumMod val="75000"/>
                  </a:schemeClr>
                </a:solidFill>
              </a:rPr>
              <a:t>Ставропольский </a:t>
            </a:r>
          </a:p>
          <a:p>
            <a:pPr algn="ctr"/>
            <a:r>
              <a:rPr lang="ru-RU" sz="1400" b="1" dirty="0">
                <a:solidFill>
                  <a:schemeClr val="accent5">
                    <a:lumMod val="75000"/>
                  </a:schemeClr>
                </a:solidFill>
              </a:rPr>
              <a:t>край</a:t>
            </a:r>
          </a:p>
        </p:txBody>
      </p:sp>
      <p:cxnSp>
        <p:nvCxnSpPr>
          <p:cNvPr id="55" name="Прямая соединительная линия 54"/>
          <p:cNvCxnSpPr/>
          <p:nvPr/>
        </p:nvCxnSpPr>
        <p:spPr>
          <a:xfrm>
            <a:off x="2156340" y="4974209"/>
            <a:ext cx="1465803" cy="87080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61" name="Прямая соединительная линия 60"/>
          <p:cNvCxnSpPr/>
          <p:nvPr/>
        </p:nvCxnSpPr>
        <p:spPr>
          <a:xfrm>
            <a:off x="2447327" y="4912429"/>
            <a:ext cx="1406592" cy="389805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62" name="TextBox 61"/>
          <p:cNvSpPr txBox="1"/>
          <p:nvPr/>
        </p:nvSpPr>
        <p:spPr>
          <a:xfrm>
            <a:off x="3758972" y="5040624"/>
            <a:ext cx="11909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b="1" dirty="0">
                <a:solidFill>
                  <a:schemeClr val="accent5">
                    <a:lumMod val="75000"/>
                  </a:schemeClr>
                </a:solidFill>
              </a:rPr>
              <a:t>Челябинская</a:t>
            </a:r>
          </a:p>
          <a:p>
            <a:pPr algn="ctr"/>
            <a:r>
              <a:rPr lang="ru-RU" sz="1400" b="1" dirty="0">
                <a:solidFill>
                  <a:schemeClr val="accent5">
                    <a:lumMod val="75000"/>
                  </a:schemeClr>
                </a:solidFill>
              </a:rPr>
              <a:t>область</a:t>
            </a: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flipH="1" flipV="1">
            <a:off x="632489" y="3006742"/>
            <a:ext cx="506570" cy="1249505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 flipH="1" flipV="1">
            <a:off x="717356" y="1687547"/>
            <a:ext cx="631749" cy="1591804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-74633" y="1312497"/>
            <a:ext cx="147643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>
                <a:solidFill>
                  <a:schemeClr val="accent5">
                    <a:lumMod val="75000"/>
                  </a:schemeClr>
                </a:solidFill>
              </a:rPr>
              <a:t>Санкт-Петербург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23058" y="2532886"/>
            <a:ext cx="9469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b="1" dirty="0">
                <a:solidFill>
                  <a:schemeClr val="accent5">
                    <a:lumMod val="75000"/>
                  </a:schemeClr>
                </a:solidFill>
              </a:rPr>
              <a:t>Липецкая</a:t>
            </a:r>
          </a:p>
          <a:p>
            <a:pPr algn="ctr"/>
            <a:r>
              <a:rPr lang="ru-RU" sz="1400" b="1" dirty="0">
                <a:solidFill>
                  <a:schemeClr val="accent5">
                    <a:lumMod val="75000"/>
                  </a:schemeClr>
                </a:solidFill>
              </a:rPr>
              <a:t>область</a:t>
            </a:r>
          </a:p>
        </p:txBody>
      </p:sp>
      <p:cxnSp>
        <p:nvCxnSpPr>
          <p:cNvPr id="50" name="Прямая соединительная линия 49"/>
          <p:cNvCxnSpPr/>
          <p:nvPr/>
        </p:nvCxnSpPr>
        <p:spPr>
          <a:xfrm flipV="1">
            <a:off x="2724787" y="4484113"/>
            <a:ext cx="1117811" cy="11450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54" name="TextBox 53"/>
          <p:cNvSpPr txBox="1"/>
          <p:nvPr/>
        </p:nvSpPr>
        <p:spPr>
          <a:xfrm>
            <a:off x="3638950" y="4207039"/>
            <a:ext cx="127272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b="1" dirty="0">
                <a:solidFill>
                  <a:schemeClr val="accent5">
                    <a:lumMod val="75000"/>
                  </a:schemeClr>
                </a:solidFill>
              </a:rPr>
              <a:t>Свердловская</a:t>
            </a:r>
          </a:p>
          <a:p>
            <a:pPr algn="ctr"/>
            <a:r>
              <a:rPr lang="ru-RU" sz="1400" b="1" dirty="0">
                <a:solidFill>
                  <a:schemeClr val="accent5">
                    <a:lumMod val="75000"/>
                  </a:schemeClr>
                </a:solidFill>
              </a:rPr>
              <a:t>область</a:t>
            </a:r>
          </a:p>
        </p:txBody>
      </p:sp>
    </p:spTree>
    <p:extLst>
      <p:ext uri="{BB962C8B-B14F-4D97-AF65-F5344CB8AC3E}">
        <p14:creationId xmlns:p14="http://schemas.microsoft.com/office/powerpoint/2010/main" val="19137178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4487" y="15409"/>
            <a:ext cx="455035" cy="53087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519522" y="50013"/>
            <a:ext cx="37006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КОМИССИЯ ПО ВОПРОСАМ ЛИФТОВОГО ХОЗЯЙСТВА</a:t>
            </a:r>
          </a:p>
          <a:p>
            <a:r>
              <a:rPr lang="ru-RU" sz="1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ОБЩЕСТВЕННОГО СОВЕТА ПРИ МИНСТРОЕ РОССИИ</a:t>
            </a:r>
          </a:p>
        </p:txBody>
      </p:sp>
      <p:sp>
        <p:nvSpPr>
          <p:cNvPr id="79" name="Прямоугольник 78"/>
          <p:cNvSpPr/>
          <p:nvPr/>
        </p:nvSpPr>
        <p:spPr>
          <a:xfrm>
            <a:off x="466943" y="1121837"/>
            <a:ext cx="839415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  <a:cs typeface="Times New Roman" panose="02020603050405020304" pitchFamily="18" charset="0"/>
              </a:rPr>
              <a:t>НЕ ОТРЕАГИРОВАЛИ НА ПРЕДЛОЖЕНИЕ</a:t>
            </a:r>
          </a:p>
          <a:p>
            <a:pPr algn="ctr"/>
            <a:r>
              <a:rPr lang="ru-RU" b="1" dirty="0">
                <a:solidFill>
                  <a:srgbClr val="FF0000"/>
                </a:solidFill>
                <a:cs typeface="Times New Roman" panose="02020603050405020304" pitchFamily="18" charset="0"/>
              </a:rPr>
              <a:t>ОБ УСКОРЕННОЙ ЗАМЕНЕ ЛИФТОВ В ЖИЛОМ ФОНДЕ</a:t>
            </a:r>
          </a:p>
        </p:txBody>
      </p:sp>
      <p:graphicFrame>
        <p:nvGraphicFramePr>
          <p:cNvPr id="81" name="Таблица 8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537256"/>
              </p:ext>
            </p:extLst>
          </p:nvPr>
        </p:nvGraphicFramePr>
        <p:xfrm>
          <a:off x="1528010" y="2101329"/>
          <a:ext cx="6272023" cy="40159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207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513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4674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Субъект</a:t>
                      </a:r>
                      <a:r>
                        <a:rPr lang="ru-RU" baseline="0" dirty="0"/>
                        <a:t> РФ</a:t>
                      </a:r>
                      <a:endParaRPr lang="ru-RU" dirty="0"/>
                    </a:p>
                  </a:txBody>
                  <a:tcPr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% лифтов,</a:t>
                      </a:r>
                      <a:r>
                        <a:rPr lang="ru-RU" sz="1400" baseline="0" dirty="0"/>
                        <a:t> отработавших нормативный срок службы</a:t>
                      </a:r>
                      <a:endParaRPr lang="ru-RU" sz="1400" dirty="0"/>
                    </a:p>
                  </a:txBody>
                  <a:tcPr anchor="ctr"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97756">
                <a:tc>
                  <a:txBody>
                    <a:bodyPr/>
                    <a:lstStyle/>
                    <a:p>
                      <a:r>
                        <a:rPr lang="ru-RU" b="1" dirty="0"/>
                        <a:t>Воронежская область</a:t>
                      </a:r>
                    </a:p>
                    <a:p>
                      <a:r>
                        <a:rPr lang="ru-RU" b="1" dirty="0"/>
                        <a:t>Краснодарский край</a:t>
                      </a:r>
                    </a:p>
                    <a:p>
                      <a:r>
                        <a:rPr lang="ru-RU" b="1" dirty="0"/>
                        <a:t>Ленинградская область</a:t>
                      </a:r>
                    </a:p>
                    <a:p>
                      <a:r>
                        <a:rPr lang="ru-RU" b="1" dirty="0"/>
                        <a:t>Новгородская область</a:t>
                      </a:r>
                    </a:p>
                    <a:p>
                      <a:r>
                        <a:rPr lang="ru-RU" b="1" i="0" dirty="0"/>
                        <a:t>Оренбургская область</a:t>
                      </a:r>
                    </a:p>
                    <a:p>
                      <a:r>
                        <a:rPr lang="ru-RU" b="1" dirty="0"/>
                        <a:t>Орловская область</a:t>
                      </a:r>
                    </a:p>
                    <a:p>
                      <a:r>
                        <a:rPr lang="ru-RU" b="1" dirty="0"/>
                        <a:t>Республика Марий Эл</a:t>
                      </a:r>
                    </a:p>
                    <a:p>
                      <a:r>
                        <a:rPr lang="ru-RU" b="1" dirty="0"/>
                        <a:t>Республика Мордовия</a:t>
                      </a:r>
                    </a:p>
                    <a:p>
                      <a:r>
                        <a:rPr lang="ru-RU" b="1" dirty="0"/>
                        <a:t>Республика Хакасия</a:t>
                      </a:r>
                    </a:p>
                    <a:p>
                      <a:r>
                        <a:rPr lang="ru-RU" b="1" dirty="0"/>
                        <a:t>Удмуртская Республика</a:t>
                      </a:r>
                    </a:p>
                    <a:p>
                      <a:r>
                        <a:rPr lang="ru-RU" b="1" dirty="0"/>
                        <a:t>Ульяновская область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33%</a:t>
                      </a:r>
                    </a:p>
                    <a:p>
                      <a:pPr algn="ctr"/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27%</a:t>
                      </a:r>
                    </a:p>
                    <a:p>
                      <a:pPr algn="ctr"/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49%</a:t>
                      </a:r>
                    </a:p>
                    <a:p>
                      <a:pPr algn="ctr"/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54%</a:t>
                      </a:r>
                    </a:p>
                    <a:p>
                      <a:pPr algn="ctr"/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41%</a:t>
                      </a:r>
                    </a:p>
                    <a:p>
                      <a:pPr algn="ctr"/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40%</a:t>
                      </a:r>
                    </a:p>
                    <a:p>
                      <a:pPr algn="ctr"/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32%</a:t>
                      </a:r>
                    </a:p>
                    <a:p>
                      <a:pPr algn="ctr"/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50%</a:t>
                      </a:r>
                    </a:p>
                    <a:p>
                      <a:pPr algn="ctr"/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31%</a:t>
                      </a:r>
                    </a:p>
                    <a:p>
                      <a:pPr algn="ctr"/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37%</a:t>
                      </a:r>
                    </a:p>
                    <a:p>
                      <a:pPr algn="ctr"/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60%</a:t>
                      </a:r>
                    </a:p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448433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67549" y="2721812"/>
            <a:ext cx="7879016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5400" b="1" dirty="0">
              <a:solidFill>
                <a:schemeClr val="accent5">
                  <a:lumMod val="75000"/>
                </a:schemeClr>
              </a:solidFill>
            </a:endParaRPr>
          </a:p>
          <a:p>
            <a:r>
              <a:rPr lang="ru-RU" sz="5400" b="1" dirty="0">
                <a:solidFill>
                  <a:schemeClr val="accent5">
                    <a:lumMod val="75000"/>
                  </a:schemeClr>
                </a:solidFill>
              </a:rPr>
              <a:t>СПАСИБО ЗА ВНИМАНИЕ!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9725" y="1000069"/>
            <a:ext cx="1291263" cy="150647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893220" y="1183103"/>
            <a:ext cx="3284361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КОМИССИЯ ПО ВОПРОСАМ </a:t>
            </a:r>
          </a:p>
          <a:p>
            <a:r>
              <a:rPr lang="ru-RU" sz="2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ЛИФТОВОГО ХОЗЯЙСТВА</a:t>
            </a:r>
          </a:p>
          <a:p>
            <a:r>
              <a:rPr lang="ru-RU" sz="2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ОБЩЕСТВЕННОГО СОВЕТА </a:t>
            </a:r>
          </a:p>
          <a:p>
            <a:r>
              <a:rPr lang="ru-RU" sz="2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ПРИ МИНСТРОЕ РОССИИ</a:t>
            </a:r>
          </a:p>
          <a:p>
            <a:endParaRPr lang="ru-RU" sz="20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2746814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Аспект">
    <a:dk1>
      <a:sysClr val="windowText" lastClr="000000"/>
    </a:dk1>
    <a:lt1>
      <a:sysClr val="window" lastClr="FFFFFF"/>
    </a:lt1>
    <a:dk2>
      <a:srgbClr val="2C3C43"/>
    </a:dk2>
    <a:lt2>
      <a:srgbClr val="EBEBEB"/>
    </a:lt2>
    <a:accent1>
      <a:srgbClr val="5FCBEF"/>
    </a:accent1>
    <a:accent2>
      <a:srgbClr val="2E83C3"/>
    </a:accent2>
    <a:accent3>
      <a:srgbClr val="42D0A2"/>
    </a:accent3>
    <a:accent4>
      <a:srgbClr val="2E946B"/>
    </a:accent4>
    <a:accent5>
      <a:srgbClr val="42B051"/>
    </a:accent5>
    <a:accent6>
      <a:srgbClr val="96D141"/>
    </a:accent6>
    <a:hlink>
      <a:srgbClr val="3FCDE7"/>
    </a:hlink>
    <a:folHlink>
      <a:srgbClr val="A9D3E1"/>
    </a:folHlink>
  </a:clrScheme>
  <a:fontScheme name="Аспект">
    <a:majorFont>
      <a:latin typeface="Trebuchet MS" panose="020B0603020202020204"/>
      <a:ea typeface=""/>
      <a:cs typeface=""/>
      <a:font script="Jpan" typeface="メイリオ"/>
      <a:font script="Hang" typeface="맑은 고딕"/>
      <a:font script="Hans" typeface="方正姚体"/>
      <a:font script="Hant" typeface="微軟正黑體"/>
      <a:font script="Arab" typeface="Tahoma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Trebuchet MS" panose="020B0603020202020204"/>
      <a:ea typeface=""/>
      <a:cs typeface=""/>
      <a:font script="Jpan" typeface="メイリオ"/>
      <a:font script="Hang" typeface="HY그래픽M"/>
      <a:font script="Hans" typeface="华文新魏"/>
      <a:font script="Hant" typeface="微軟正黑體"/>
      <a:font script="Arab" typeface="Tahoma"/>
      <a:font script="Hebr" typeface="Gisha"/>
      <a:font script="Thai" typeface="Iris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Аспект">
    <a:fillStyleLst>
      <a:solidFill>
        <a:schemeClr val="phClr"/>
      </a:solidFill>
      <a:gradFill rotWithShape="1">
        <a:gsLst>
          <a:gs pos="0">
            <a:schemeClr val="phClr">
              <a:tint val="65000"/>
              <a:lumMod val="110000"/>
            </a:schemeClr>
          </a:gs>
          <a:gs pos="88000">
            <a:schemeClr val="phClr">
              <a:tint val="90000"/>
            </a:schemeClr>
          </a:gs>
        </a:gsLst>
        <a:lin ang="5400000" scaled="0"/>
      </a:gradFill>
      <a:gradFill rotWithShape="1">
        <a:gsLst>
          <a:gs pos="0">
            <a:schemeClr val="phClr">
              <a:tint val="96000"/>
              <a:lumMod val="100000"/>
            </a:schemeClr>
          </a:gs>
          <a:gs pos="78000">
            <a:schemeClr val="phClr">
              <a:shade val="94000"/>
              <a:lumMod val="94000"/>
            </a:schemeClr>
          </a:gs>
        </a:gsLst>
        <a:lin ang="5400000" scaled="0"/>
      </a:gradFill>
    </a:fillStyleLst>
    <a:lnStyleLst>
      <a:ln w="12700" cap="rnd" cmpd="sng" algn="ctr">
        <a:solidFill>
          <a:schemeClr val="phClr"/>
        </a:solidFill>
        <a:prstDash val="solid"/>
      </a:ln>
      <a:ln w="19050" cap="rnd" cmpd="sng" algn="ctr">
        <a:solidFill>
          <a:schemeClr val="phClr"/>
        </a:solidFill>
        <a:prstDash val="solid"/>
      </a:ln>
      <a:ln w="25400" cap="rnd" cmpd="sng" algn="ctr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>
          <a:outerShdw blurRad="38100" dist="254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l"/>
        </a:scene3d>
        <a:sp3d prstMaterial="plastic">
          <a:bevelT w="0" h="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90000"/>
              <a:lumMod val="104000"/>
            </a:schemeClr>
          </a:gs>
          <a:gs pos="94000">
            <a:schemeClr val="phClr">
              <a:shade val="96000"/>
              <a:lumMod val="82000"/>
            </a:schemeClr>
          </a:gs>
        </a:gsLst>
        <a:lin ang="5400000" scaled="0"/>
      </a:gradFill>
      <a:gradFill rotWithShape="1">
        <a:gsLst>
          <a:gs pos="0">
            <a:schemeClr val="phClr">
              <a:tint val="90000"/>
              <a:lumMod val="110000"/>
            </a:schemeClr>
          </a:gs>
          <a:gs pos="100000">
            <a:schemeClr val="phClr">
              <a:shade val="94000"/>
              <a:lumMod val="96000"/>
            </a:schemeClr>
          </a:gs>
        </a:gsLst>
        <a:path path="circle">
          <a:fillToRect l="50000" t="50000" r="100000" b="10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Аспект">
    <a:dk1>
      <a:sysClr val="windowText" lastClr="000000"/>
    </a:dk1>
    <a:lt1>
      <a:sysClr val="window" lastClr="FFFFFF"/>
    </a:lt1>
    <a:dk2>
      <a:srgbClr val="2C3C43"/>
    </a:dk2>
    <a:lt2>
      <a:srgbClr val="EBEBEB"/>
    </a:lt2>
    <a:accent1>
      <a:srgbClr val="5FCBEF"/>
    </a:accent1>
    <a:accent2>
      <a:srgbClr val="2E83C3"/>
    </a:accent2>
    <a:accent3>
      <a:srgbClr val="42D0A2"/>
    </a:accent3>
    <a:accent4>
      <a:srgbClr val="2E946B"/>
    </a:accent4>
    <a:accent5>
      <a:srgbClr val="42B051"/>
    </a:accent5>
    <a:accent6>
      <a:srgbClr val="96D141"/>
    </a:accent6>
    <a:hlink>
      <a:srgbClr val="3FCDE7"/>
    </a:hlink>
    <a:folHlink>
      <a:srgbClr val="A9D3E1"/>
    </a:folHlink>
  </a:clrScheme>
  <a:fontScheme name="Аспект">
    <a:majorFont>
      <a:latin typeface="Trebuchet MS" panose="020B0603020202020204"/>
      <a:ea typeface=""/>
      <a:cs typeface=""/>
      <a:font script="Jpan" typeface="メイリオ"/>
      <a:font script="Hang" typeface="맑은 고딕"/>
      <a:font script="Hans" typeface="方正姚体"/>
      <a:font script="Hant" typeface="微軟正黑體"/>
      <a:font script="Arab" typeface="Tahoma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Trebuchet MS" panose="020B0603020202020204"/>
      <a:ea typeface=""/>
      <a:cs typeface=""/>
      <a:font script="Jpan" typeface="メイリオ"/>
      <a:font script="Hang" typeface="HY그래픽M"/>
      <a:font script="Hans" typeface="华文新魏"/>
      <a:font script="Hant" typeface="微軟正黑體"/>
      <a:font script="Arab" typeface="Tahoma"/>
      <a:font script="Hebr" typeface="Gisha"/>
      <a:font script="Thai" typeface="Iris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Аспект">
    <a:fillStyleLst>
      <a:solidFill>
        <a:schemeClr val="phClr"/>
      </a:solidFill>
      <a:gradFill rotWithShape="1">
        <a:gsLst>
          <a:gs pos="0">
            <a:schemeClr val="phClr">
              <a:tint val="65000"/>
              <a:lumMod val="110000"/>
            </a:schemeClr>
          </a:gs>
          <a:gs pos="88000">
            <a:schemeClr val="phClr">
              <a:tint val="90000"/>
            </a:schemeClr>
          </a:gs>
        </a:gsLst>
        <a:lin ang="5400000" scaled="0"/>
      </a:gradFill>
      <a:gradFill rotWithShape="1">
        <a:gsLst>
          <a:gs pos="0">
            <a:schemeClr val="phClr">
              <a:tint val="96000"/>
              <a:lumMod val="100000"/>
            </a:schemeClr>
          </a:gs>
          <a:gs pos="78000">
            <a:schemeClr val="phClr">
              <a:shade val="94000"/>
              <a:lumMod val="94000"/>
            </a:schemeClr>
          </a:gs>
        </a:gsLst>
        <a:lin ang="5400000" scaled="0"/>
      </a:gradFill>
    </a:fillStyleLst>
    <a:lnStyleLst>
      <a:ln w="12700" cap="rnd" cmpd="sng" algn="ctr">
        <a:solidFill>
          <a:schemeClr val="phClr"/>
        </a:solidFill>
        <a:prstDash val="solid"/>
      </a:ln>
      <a:ln w="19050" cap="rnd" cmpd="sng" algn="ctr">
        <a:solidFill>
          <a:schemeClr val="phClr"/>
        </a:solidFill>
        <a:prstDash val="solid"/>
      </a:ln>
      <a:ln w="25400" cap="rnd" cmpd="sng" algn="ctr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>
          <a:outerShdw blurRad="38100" dist="254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l"/>
        </a:scene3d>
        <a:sp3d prstMaterial="plastic">
          <a:bevelT w="0" h="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90000"/>
              <a:lumMod val="104000"/>
            </a:schemeClr>
          </a:gs>
          <a:gs pos="94000">
            <a:schemeClr val="phClr">
              <a:shade val="96000"/>
              <a:lumMod val="82000"/>
            </a:schemeClr>
          </a:gs>
        </a:gsLst>
        <a:lin ang="5400000" scaled="0"/>
      </a:gradFill>
      <a:gradFill rotWithShape="1">
        <a:gsLst>
          <a:gs pos="0">
            <a:schemeClr val="phClr">
              <a:tint val="90000"/>
              <a:lumMod val="110000"/>
            </a:schemeClr>
          </a:gs>
          <a:gs pos="100000">
            <a:schemeClr val="phClr">
              <a:shade val="94000"/>
              <a:lumMod val="96000"/>
            </a:schemeClr>
          </a:gs>
        </a:gsLst>
        <a:path path="circle">
          <a:fillToRect l="50000" t="50000" r="100000" b="10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1581</TotalTime>
  <Words>884</Words>
  <Application>Microsoft Office PowerPoint</Application>
  <PresentationFormat>Экран (4:3)</PresentationFormat>
  <Paragraphs>275</Paragraphs>
  <Slides>14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14</vt:i4>
      </vt:variant>
    </vt:vector>
  </HeadingPairs>
  <TitlesOfParts>
    <vt:vector size="22" baseType="lpstr">
      <vt:lpstr>Arial</vt:lpstr>
      <vt:lpstr>Calibri</vt:lpstr>
      <vt:lpstr>Calibri Light</vt:lpstr>
      <vt:lpstr>Times New Roman</vt:lpstr>
      <vt:lpstr>Trebuchet MS</vt:lpstr>
      <vt:lpstr>Wingdings 3</vt:lpstr>
      <vt:lpstr>Тема Office</vt:lpstr>
      <vt:lpstr>Аспект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Яна</dc:creator>
  <cp:lastModifiedBy>Вячеслав Денденков</cp:lastModifiedBy>
  <cp:revision>137</cp:revision>
  <cp:lastPrinted>2017-01-27T06:40:03Z</cp:lastPrinted>
  <dcterms:created xsi:type="dcterms:W3CDTF">2016-03-24T09:30:06Z</dcterms:created>
  <dcterms:modified xsi:type="dcterms:W3CDTF">2017-02-01T07:29:41Z</dcterms:modified>
</cp:coreProperties>
</file>